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9" r:id="rId4"/>
    <p:sldId id="278" r:id="rId5"/>
    <p:sldId id="260" r:id="rId6"/>
    <p:sldId id="261" r:id="rId7"/>
    <p:sldId id="279" r:id="rId8"/>
    <p:sldId id="262" r:id="rId9"/>
    <p:sldId id="283" r:id="rId10"/>
    <p:sldId id="281" r:id="rId11"/>
    <p:sldId id="282" r:id="rId12"/>
    <p:sldId id="258" r:id="rId13"/>
    <p:sldId id="264" r:id="rId14"/>
    <p:sldId id="275" r:id="rId15"/>
    <p:sldId id="285" r:id="rId16"/>
    <p:sldId id="266" r:id="rId17"/>
    <p:sldId id="28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00"/>
    <a:srgbClr val="C00000"/>
    <a:srgbClr val="7030A0"/>
    <a:srgbClr val="FFC000"/>
    <a:srgbClr val="558ED5"/>
    <a:srgbClr val="FFFF00"/>
    <a:srgbClr val="FFFF99"/>
    <a:srgbClr val="138716"/>
    <a:srgbClr val="07079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85" autoAdjust="0"/>
  </p:normalViewPr>
  <p:slideViewPr>
    <p:cSldViewPr snapToGrid="0" snapToObjects="1">
      <p:cViewPr>
        <p:scale>
          <a:sx n="100" d="100"/>
          <a:sy n="100" d="100"/>
        </p:scale>
        <p:origin x="-402"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yle\Desktop\LightDetExcelULIR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W1 = 3.4 microns</c:v>
                </c:pt>
              </c:strCache>
            </c:strRef>
          </c:tx>
          <c:spPr>
            <a:solidFill>
              <a:srgbClr val="0C0CF4"/>
            </a:solidFill>
            <a:scene3d>
              <a:camera prst="orthographicFront"/>
              <a:lightRig rig="threePt" dir="t"/>
            </a:scene3d>
            <a:sp3d prstMaterial="metal">
              <a:bevelT w="165100" prst="coolSlant"/>
            </a:sp3d>
          </c:spPr>
          <c:cat>
            <c:strRef>
              <c:f>Sheet1!$A$2:$A$3</c:f>
              <c:strCache>
                <c:ptCount val="2"/>
                <c:pt idx="0">
                  <c:v>Regular Stars</c:v>
                </c:pt>
                <c:pt idx="1">
                  <c:v>Brown Dwarfs</c:v>
                </c:pt>
              </c:strCache>
            </c:strRef>
          </c:cat>
          <c:val>
            <c:numRef>
              <c:f>Sheet1!$B$2:$B$3</c:f>
              <c:numCache>
                <c:formatCode>General</c:formatCode>
                <c:ptCount val="2"/>
                <c:pt idx="0">
                  <c:v>7.4</c:v>
                </c:pt>
                <c:pt idx="1">
                  <c:v>4.8</c:v>
                </c:pt>
              </c:numCache>
            </c:numRef>
          </c:val>
        </c:ser>
        <c:ser>
          <c:idx val="1"/>
          <c:order val="1"/>
          <c:tx>
            <c:strRef>
              <c:f>Sheet1!$C$1</c:f>
              <c:strCache>
                <c:ptCount val="1"/>
                <c:pt idx="0">
                  <c:v>W2 = 4.6 microns</c:v>
                </c:pt>
              </c:strCache>
            </c:strRef>
          </c:tx>
          <c:spPr>
            <a:solidFill>
              <a:srgbClr val="138716"/>
            </a:solidFill>
            <a:scene3d>
              <a:camera prst="orthographicFront"/>
              <a:lightRig rig="threePt" dir="t"/>
            </a:scene3d>
            <a:sp3d>
              <a:bevelT w="165100" prst="coolSlant"/>
            </a:sp3d>
          </c:spPr>
          <c:cat>
            <c:strRef>
              <c:f>Sheet1!$A$2:$A$3</c:f>
              <c:strCache>
                <c:ptCount val="2"/>
                <c:pt idx="0">
                  <c:v>Regular Stars</c:v>
                </c:pt>
                <c:pt idx="1">
                  <c:v>Brown Dwarfs</c:v>
                </c:pt>
              </c:strCache>
            </c:strRef>
          </c:cat>
          <c:val>
            <c:numRef>
              <c:f>Sheet1!$C$2:$C$3</c:f>
              <c:numCache>
                <c:formatCode>General</c:formatCode>
                <c:ptCount val="2"/>
                <c:pt idx="0">
                  <c:v>2.6</c:v>
                </c:pt>
                <c:pt idx="1">
                  <c:v>3.9</c:v>
                </c:pt>
              </c:numCache>
            </c:numRef>
          </c:val>
        </c:ser>
        <c:ser>
          <c:idx val="2"/>
          <c:order val="2"/>
          <c:tx>
            <c:strRef>
              <c:f>Sheet1!$D$1</c:f>
              <c:strCache>
                <c:ptCount val="1"/>
                <c:pt idx="0">
                  <c:v>W3 = 12 microns2</c:v>
                </c:pt>
              </c:strCache>
            </c:strRef>
          </c:tx>
          <c:spPr>
            <a:solidFill>
              <a:srgbClr val="FF0000"/>
            </a:solidFill>
            <a:scene3d>
              <a:camera prst="orthographicFront"/>
              <a:lightRig rig="threePt" dir="t"/>
            </a:scene3d>
            <a:sp3d>
              <a:bevelT w="165100" prst="coolSlant"/>
            </a:sp3d>
          </c:spPr>
          <c:cat>
            <c:strRef>
              <c:f>Sheet1!$A$2:$A$3</c:f>
              <c:strCache>
                <c:ptCount val="2"/>
                <c:pt idx="0">
                  <c:v>Regular Stars</c:v>
                </c:pt>
                <c:pt idx="1">
                  <c:v>Brown Dwarfs</c:v>
                </c:pt>
              </c:strCache>
            </c:strRef>
          </c:cat>
          <c:val>
            <c:numRef>
              <c:f>Sheet1!$D$2:$D$3</c:f>
              <c:numCache>
                <c:formatCode>General</c:formatCode>
                <c:ptCount val="2"/>
                <c:pt idx="0">
                  <c:v>0.5</c:v>
                </c:pt>
                <c:pt idx="1">
                  <c:v>1.7000000000000002</c:v>
                </c:pt>
              </c:numCache>
            </c:numRef>
          </c:val>
        </c:ser>
        <c:gapWidth val="99"/>
        <c:overlap val="-8"/>
        <c:axId val="60664448"/>
        <c:axId val="101089664"/>
      </c:barChart>
      <c:catAx>
        <c:axId val="60664448"/>
        <c:scaling>
          <c:orientation val="minMax"/>
        </c:scaling>
        <c:delete val="1"/>
        <c:axPos val="b"/>
        <c:majorTickMark val="none"/>
        <c:tickLblPos val="none"/>
        <c:crossAx val="101089664"/>
        <c:crosses val="autoZero"/>
        <c:auto val="1"/>
        <c:lblAlgn val="ctr"/>
        <c:lblOffset val="10"/>
      </c:catAx>
      <c:valAx>
        <c:axId val="101089664"/>
        <c:scaling>
          <c:orientation val="minMax"/>
        </c:scaling>
        <c:delete val="1"/>
        <c:axPos val="l"/>
        <c:numFmt formatCode="General" sourceLinked="1"/>
        <c:tickLblPos val="none"/>
        <c:crossAx val="60664448"/>
        <c:crosses val="autoZero"/>
        <c:crossBetween val="between"/>
      </c:valAx>
    </c:plotArea>
    <c:legend>
      <c:legendPos val="r"/>
      <c:legendEntry>
        <c:idx val="0"/>
        <c:txPr>
          <a:bodyPr/>
          <a:lstStyle/>
          <a:p>
            <a:pPr>
              <a:defRPr sz="2400">
                <a:solidFill>
                  <a:srgbClr val="0C0CF4"/>
                </a:solidFill>
              </a:defRPr>
            </a:pPr>
            <a:endParaRPr lang="en-US"/>
          </a:p>
        </c:txPr>
      </c:legendEntry>
      <c:legendEntry>
        <c:idx val="1"/>
        <c:txPr>
          <a:bodyPr/>
          <a:lstStyle/>
          <a:p>
            <a:pPr>
              <a:defRPr sz="2400">
                <a:solidFill>
                  <a:srgbClr val="138716"/>
                </a:solidFill>
              </a:defRPr>
            </a:pPr>
            <a:endParaRPr lang="en-US"/>
          </a:p>
        </c:txPr>
      </c:legendEntry>
      <c:legendEntry>
        <c:idx val="2"/>
        <c:txPr>
          <a:bodyPr/>
          <a:lstStyle/>
          <a:p>
            <a:pPr>
              <a:defRPr sz="2400">
                <a:solidFill>
                  <a:srgbClr val="FF0000"/>
                </a:solidFill>
              </a:defRPr>
            </a:pPr>
            <a:endParaRPr lang="en-US"/>
          </a:p>
        </c:txPr>
      </c:legendEntry>
      <c:layout>
        <c:manualLayout>
          <c:xMode val="edge"/>
          <c:yMode val="edge"/>
          <c:x val="0.63701379018890003"/>
          <c:y val="0.3406798739806457"/>
          <c:w val="0.36141457254250764"/>
          <c:h val="0.29608287615423495"/>
        </c:manualLayout>
      </c:layout>
    </c:legend>
    <c:plotVisOnly val="1"/>
    <c:dispBlanksAs val="gap"/>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W1 = 3.4 microns</c:v>
                </c:pt>
              </c:strCache>
            </c:strRef>
          </c:tx>
          <c:spPr>
            <a:solidFill>
              <a:srgbClr val="0C0CF4"/>
            </a:solidFill>
            <a:scene3d>
              <a:camera prst="orthographicFront"/>
              <a:lightRig rig="threePt" dir="t"/>
            </a:scene3d>
            <a:sp3d prstMaterial="metal">
              <a:bevelT w="165100" prst="coolSlant"/>
            </a:sp3d>
          </c:spPr>
          <c:cat>
            <c:strRef>
              <c:f>Sheet1!$A$2:$A$3</c:f>
              <c:strCache>
                <c:ptCount val="2"/>
                <c:pt idx="0">
                  <c:v>Regular Stars</c:v>
                </c:pt>
                <c:pt idx="1">
                  <c:v>Brown Dwarfs</c:v>
                </c:pt>
              </c:strCache>
            </c:strRef>
          </c:cat>
          <c:val>
            <c:numRef>
              <c:f>Sheet1!$B$2:$B$3</c:f>
              <c:numCache>
                <c:formatCode>General</c:formatCode>
                <c:ptCount val="2"/>
                <c:pt idx="0">
                  <c:v>7.4</c:v>
                </c:pt>
                <c:pt idx="1">
                  <c:v>4.8</c:v>
                </c:pt>
              </c:numCache>
            </c:numRef>
          </c:val>
        </c:ser>
        <c:ser>
          <c:idx val="1"/>
          <c:order val="1"/>
          <c:tx>
            <c:strRef>
              <c:f>Sheet1!$C$1</c:f>
              <c:strCache>
                <c:ptCount val="1"/>
                <c:pt idx="0">
                  <c:v>W2 = 4.6 microns</c:v>
                </c:pt>
              </c:strCache>
            </c:strRef>
          </c:tx>
          <c:spPr>
            <a:solidFill>
              <a:srgbClr val="138716"/>
            </a:solidFill>
            <a:scene3d>
              <a:camera prst="orthographicFront"/>
              <a:lightRig rig="threePt" dir="t"/>
            </a:scene3d>
            <a:sp3d>
              <a:bevelT w="165100" prst="coolSlant"/>
            </a:sp3d>
          </c:spPr>
          <c:cat>
            <c:strRef>
              <c:f>Sheet1!$A$2:$A$3</c:f>
              <c:strCache>
                <c:ptCount val="2"/>
                <c:pt idx="0">
                  <c:v>Regular Stars</c:v>
                </c:pt>
                <c:pt idx="1">
                  <c:v>Brown Dwarfs</c:v>
                </c:pt>
              </c:strCache>
            </c:strRef>
          </c:cat>
          <c:val>
            <c:numRef>
              <c:f>Sheet1!$C$2:$C$3</c:f>
              <c:numCache>
                <c:formatCode>General</c:formatCode>
                <c:ptCount val="2"/>
                <c:pt idx="0">
                  <c:v>2.6</c:v>
                </c:pt>
                <c:pt idx="1">
                  <c:v>3.9</c:v>
                </c:pt>
              </c:numCache>
            </c:numRef>
          </c:val>
        </c:ser>
        <c:ser>
          <c:idx val="2"/>
          <c:order val="2"/>
          <c:tx>
            <c:strRef>
              <c:f>Sheet1!$D$1</c:f>
              <c:strCache>
                <c:ptCount val="1"/>
                <c:pt idx="0">
                  <c:v>W3 = 12 microns2</c:v>
                </c:pt>
              </c:strCache>
            </c:strRef>
          </c:tx>
          <c:spPr>
            <a:solidFill>
              <a:srgbClr val="FF0000"/>
            </a:solidFill>
            <a:scene3d>
              <a:camera prst="orthographicFront"/>
              <a:lightRig rig="threePt" dir="t"/>
            </a:scene3d>
            <a:sp3d>
              <a:bevelT w="165100" prst="coolSlant"/>
            </a:sp3d>
          </c:spPr>
          <c:cat>
            <c:strRef>
              <c:f>Sheet1!$A$2:$A$3</c:f>
              <c:strCache>
                <c:ptCount val="2"/>
                <c:pt idx="0">
                  <c:v>Regular Stars</c:v>
                </c:pt>
                <c:pt idx="1">
                  <c:v>Brown Dwarfs</c:v>
                </c:pt>
              </c:strCache>
            </c:strRef>
          </c:cat>
          <c:val>
            <c:numRef>
              <c:f>Sheet1!$D$2:$D$3</c:f>
              <c:numCache>
                <c:formatCode>General</c:formatCode>
                <c:ptCount val="2"/>
                <c:pt idx="0">
                  <c:v>0.5</c:v>
                </c:pt>
                <c:pt idx="1">
                  <c:v>1.7000000000000002</c:v>
                </c:pt>
              </c:numCache>
            </c:numRef>
          </c:val>
        </c:ser>
        <c:gapWidth val="99"/>
        <c:overlap val="-8"/>
        <c:axId val="115187712"/>
        <c:axId val="115189248"/>
      </c:barChart>
      <c:catAx>
        <c:axId val="115187712"/>
        <c:scaling>
          <c:orientation val="minMax"/>
        </c:scaling>
        <c:delete val="1"/>
        <c:axPos val="b"/>
        <c:majorTickMark val="none"/>
        <c:tickLblPos val="none"/>
        <c:crossAx val="115189248"/>
        <c:crosses val="autoZero"/>
        <c:auto val="1"/>
        <c:lblAlgn val="ctr"/>
        <c:lblOffset val="10"/>
      </c:catAx>
      <c:valAx>
        <c:axId val="115189248"/>
        <c:scaling>
          <c:orientation val="minMax"/>
        </c:scaling>
        <c:delete val="1"/>
        <c:axPos val="l"/>
        <c:numFmt formatCode="General" sourceLinked="1"/>
        <c:tickLblPos val="none"/>
        <c:crossAx val="115187712"/>
        <c:crosses val="autoZero"/>
        <c:crossBetween val="between"/>
      </c:valAx>
    </c:plotArea>
    <c:legend>
      <c:legendPos val="r"/>
      <c:legendEntry>
        <c:idx val="0"/>
        <c:txPr>
          <a:bodyPr/>
          <a:lstStyle/>
          <a:p>
            <a:pPr>
              <a:defRPr sz="2400">
                <a:solidFill>
                  <a:srgbClr val="0C0CF4"/>
                </a:solidFill>
              </a:defRPr>
            </a:pPr>
            <a:endParaRPr lang="en-US"/>
          </a:p>
        </c:txPr>
      </c:legendEntry>
      <c:legendEntry>
        <c:idx val="1"/>
        <c:txPr>
          <a:bodyPr/>
          <a:lstStyle/>
          <a:p>
            <a:pPr>
              <a:defRPr sz="2400">
                <a:solidFill>
                  <a:srgbClr val="138716"/>
                </a:solidFill>
              </a:defRPr>
            </a:pPr>
            <a:endParaRPr lang="en-US"/>
          </a:p>
        </c:txPr>
      </c:legendEntry>
      <c:legendEntry>
        <c:idx val="2"/>
        <c:txPr>
          <a:bodyPr/>
          <a:lstStyle/>
          <a:p>
            <a:pPr>
              <a:defRPr sz="2400">
                <a:solidFill>
                  <a:srgbClr val="FF0000"/>
                </a:solidFill>
              </a:defRPr>
            </a:pPr>
            <a:endParaRPr lang="en-US"/>
          </a:p>
        </c:txPr>
      </c:legendEntry>
      <c:layout>
        <c:manualLayout>
          <c:xMode val="edge"/>
          <c:yMode val="edge"/>
          <c:x val="0.63701379018890003"/>
          <c:y val="0.3406798739806457"/>
          <c:w val="0.36141457254250764"/>
          <c:h val="0.29608287615423495"/>
        </c:manualLayout>
      </c:layout>
    </c:legend>
    <c:plotVisOnly val="1"/>
    <c:dispBlanksAs val="gap"/>
  </c:chart>
  <c:txPr>
    <a:bodyPr/>
    <a:lstStyle/>
    <a:p>
      <a:pPr>
        <a:defRPr sz="1800"/>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400" dirty="0" smtClean="0"/>
              <a:t>Sample</a:t>
            </a:r>
            <a:r>
              <a:rPr lang="en-US" sz="1400" baseline="0" dirty="0" smtClean="0"/>
              <a:t> c</a:t>
            </a:r>
            <a:r>
              <a:rPr lang="en-US" sz="1400" dirty="0" smtClean="0"/>
              <a:t>olor-color </a:t>
            </a:r>
            <a:r>
              <a:rPr lang="en-US" sz="1400" dirty="0"/>
              <a:t>diagram for brown dwarf</a:t>
            </a:r>
            <a:r>
              <a:rPr lang="en-US" sz="1400" baseline="0" dirty="0"/>
              <a:t> search</a:t>
            </a:r>
            <a:r>
              <a:rPr lang="en-US" sz="1400" dirty="0"/>
              <a:t>   </a:t>
            </a: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400" dirty="0"/>
              <a:t>W2/W1 </a:t>
            </a:r>
            <a:r>
              <a:rPr lang="en-US" sz="1400" dirty="0" err="1"/>
              <a:t>vs</a:t>
            </a:r>
            <a:r>
              <a:rPr lang="en-US" sz="1400" dirty="0"/>
              <a:t> W3/W2</a:t>
            </a:r>
          </a:p>
        </c:rich>
      </c:tx>
      <c:layout>
        <c:manualLayout>
          <c:xMode val="edge"/>
          <c:yMode val="edge"/>
          <c:x val="0.25222473604826545"/>
          <c:y val="2.4307941750269894E-2"/>
        </c:manualLayout>
      </c:layout>
    </c:title>
    <c:plotArea>
      <c:layout/>
      <c:scatterChart>
        <c:scatterStyle val="lineMarker"/>
        <c:ser>
          <c:idx val="0"/>
          <c:order val="0"/>
          <c:tx>
            <c:strRef>
              <c:f>Sheet1!$C$2</c:f>
              <c:strCache>
                <c:ptCount val="1"/>
                <c:pt idx="0">
                  <c:v>1</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Sheet1!$B$2</c:f>
              <c:numCache>
                <c:formatCode>General</c:formatCode>
                <c:ptCount val="1"/>
                <c:pt idx="0">
                  <c:v>0.251</c:v>
                </c:pt>
              </c:numCache>
            </c:numRef>
          </c:xVal>
          <c:yVal>
            <c:numRef>
              <c:f>Sheet1!$A$2</c:f>
              <c:numCache>
                <c:formatCode>General</c:formatCode>
                <c:ptCount val="1"/>
                <c:pt idx="0">
                  <c:v>0.39300000000000063</c:v>
                </c:pt>
              </c:numCache>
            </c:numRef>
          </c:yVal>
        </c:ser>
        <c:ser>
          <c:idx val="1"/>
          <c:order val="1"/>
          <c:tx>
            <c:strRef>
              <c:f>Sheet1!$C$3</c:f>
              <c:strCache>
                <c:ptCount val="1"/>
                <c:pt idx="0">
                  <c:v>2</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Sheet1!$B$3</c:f>
              <c:numCache>
                <c:formatCode>General</c:formatCode>
                <c:ptCount val="1"/>
                <c:pt idx="0">
                  <c:v>0.22600000000000017</c:v>
                </c:pt>
              </c:numCache>
            </c:numRef>
          </c:xVal>
          <c:yVal>
            <c:numRef>
              <c:f>Sheet1!$A$3</c:f>
              <c:numCache>
                <c:formatCode>General</c:formatCode>
                <c:ptCount val="1"/>
                <c:pt idx="0">
                  <c:v>0.57199999999999995</c:v>
                </c:pt>
              </c:numCache>
            </c:numRef>
          </c:yVal>
        </c:ser>
        <c:ser>
          <c:idx val="2"/>
          <c:order val="2"/>
          <c:tx>
            <c:strRef>
              <c:f>Sheet1!$C$4</c:f>
              <c:strCache>
                <c:ptCount val="1"/>
                <c:pt idx="0">
                  <c:v>3</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Sheet1!$B$4</c:f>
              <c:numCache>
                <c:formatCode>General</c:formatCode>
                <c:ptCount val="1"/>
                <c:pt idx="0">
                  <c:v>0.20200000000000001</c:v>
                </c:pt>
              </c:numCache>
            </c:numRef>
          </c:xVal>
          <c:yVal>
            <c:numRef>
              <c:f>Sheet1!$A$4</c:f>
              <c:numCache>
                <c:formatCode>General</c:formatCode>
                <c:ptCount val="1"/>
                <c:pt idx="0">
                  <c:v>0.40300000000000002</c:v>
                </c:pt>
              </c:numCache>
            </c:numRef>
          </c:yVal>
        </c:ser>
        <c:ser>
          <c:idx val="3"/>
          <c:order val="3"/>
          <c:tx>
            <c:strRef>
              <c:f>Sheet1!$C$5</c:f>
              <c:strCache>
                <c:ptCount val="1"/>
                <c:pt idx="0">
                  <c:v>4</c:v>
                </c:pt>
              </c:strCache>
            </c:strRef>
          </c:tx>
          <c:spPr>
            <a:ln w="28575">
              <a:noFill/>
            </a:ln>
          </c:spPr>
          <c:dLbls>
            <c:txPr>
              <a:bodyPr/>
              <a:lstStyle/>
              <a:p>
                <a:pPr>
                  <a:defRPr sz="1400" b="1"/>
                </a:pPr>
                <a:endParaRPr lang="en-US"/>
              </a:p>
            </c:txPr>
            <c:dLblPos val="r"/>
            <c:showSerName val="1"/>
          </c:dLbls>
          <c:xVal>
            <c:numRef>
              <c:f>Sheet1!$B$5</c:f>
              <c:numCache>
                <c:formatCode>General</c:formatCode>
                <c:ptCount val="1"/>
                <c:pt idx="0">
                  <c:v>0.21500000000000025</c:v>
                </c:pt>
              </c:numCache>
            </c:numRef>
          </c:xVal>
          <c:yVal>
            <c:numRef>
              <c:f>Sheet1!$A$5</c:f>
              <c:numCache>
                <c:formatCode>General</c:formatCode>
                <c:ptCount val="1"/>
                <c:pt idx="0">
                  <c:v>0.38900000000000057</c:v>
                </c:pt>
              </c:numCache>
            </c:numRef>
          </c:yVal>
        </c:ser>
        <c:ser>
          <c:idx val="4"/>
          <c:order val="4"/>
          <c:tx>
            <c:strRef>
              <c:f>Sheet1!$C$6</c:f>
              <c:strCache>
                <c:ptCount val="1"/>
                <c:pt idx="0">
                  <c:v>5</c:v>
                </c:pt>
              </c:strCache>
            </c:strRef>
          </c:tx>
          <c:spPr>
            <a:ln w="28575">
              <a:noFill/>
            </a:ln>
          </c:spPr>
          <c:dLbls>
            <c:txPr>
              <a:bodyPr/>
              <a:lstStyle/>
              <a:p>
                <a:pPr>
                  <a:defRPr sz="1400" b="1"/>
                </a:pPr>
                <a:endParaRPr lang="en-US"/>
              </a:p>
            </c:txPr>
            <c:dLblPos val="t"/>
            <c:showSerName val="1"/>
          </c:dLbls>
          <c:xVal>
            <c:numRef>
              <c:f>Sheet1!$B$6</c:f>
              <c:numCache>
                <c:formatCode>General</c:formatCode>
                <c:ptCount val="1"/>
                <c:pt idx="0">
                  <c:v>0.21400000000000025</c:v>
                </c:pt>
              </c:numCache>
            </c:numRef>
          </c:xVal>
          <c:yVal>
            <c:numRef>
              <c:f>Sheet1!$A$6</c:f>
              <c:numCache>
                <c:formatCode>General</c:formatCode>
                <c:ptCount val="1"/>
                <c:pt idx="0">
                  <c:v>0.38700000000000057</c:v>
                </c:pt>
              </c:numCache>
            </c:numRef>
          </c:yVal>
        </c:ser>
        <c:ser>
          <c:idx val="5"/>
          <c:order val="5"/>
          <c:tx>
            <c:strRef>
              <c:f>Sheet1!$C$7</c:f>
              <c:strCache>
                <c:ptCount val="1"/>
                <c:pt idx="0">
                  <c:v>6</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Sheet1!$B$7</c:f>
              <c:numCache>
                <c:formatCode>General</c:formatCode>
                <c:ptCount val="1"/>
                <c:pt idx="0">
                  <c:v>0.32600000000000057</c:v>
                </c:pt>
              </c:numCache>
            </c:numRef>
          </c:xVal>
          <c:yVal>
            <c:numRef>
              <c:f>Sheet1!$A$7</c:f>
              <c:numCache>
                <c:formatCode>General</c:formatCode>
                <c:ptCount val="1"/>
                <c:pt idx="0">
                  <c:v>0.70800000000000063</c:v>
                </c:pt>
              </c:numCache>
            </c:numRef>
          </c:yVal>
        </c:ser>
        <c:ser>
          <c:idx val="6"/>
          <c:order val="6"/>
          <c:tx>
            <c:strRef>
              <c:f>Sheet1!$C$8</c:f>
              <c:strCache>
                <c:ptCount val="1"/>
                <c:pt idx="0">
                  <c:v>7</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b"/>
            <c:showSerName val="1"/>
          </c:dLbls>
          <c:xVal>
            <c:numRef>
              <c:f>Sheet1!$B$8</c:f>
              <c:numCache>
                <c:formatCode>General</c:formatCode>
                <c:ptCount val="1"/>
                <c:pt idx="0">
                  <c:v>0.21400000000000025</c:v>
                </c:pt>
              </c:numCache>
            </c:numRef>
          </c:xVal>
          <c:yVal>
            <c:numRef>
              <c:f>Sheet1!$A$8</c:f>
              <c:numCache>
                <c:formatCode>General</c:formatCode>
                <c:ptCount val="1"/>
                <c:pt idx="0">
                  <c:v>0.38300000000000056</c:v>
                </c:pt>
              </c:numCache>
            </c:numRef>
          </c:yVal>
        </c:ser>
        <c:ser>
          <c:idx val="7"/>
          <c:order val="7"/>
          <c:tx>
            <c:strRef>
              <c:f>Sheet1!$C$9</c:f>
              <c:strCache>
                <c:ptCount val="1"/>
                <c:pt idx="0">
                  <c:v>8</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Sheet1!$B$9</c:f>
              <c:numCache>
                <c:formatCode>General</c:formatCode>
                <c:ptCount val="1"/>
                <c:pt idx="0">
                  <c:v>0.20900000000000021</c:v>
                </c:pt>
              </c:numCache>
            </c:numRef>
          </c:xVal>
          <c:yVal>
            <c:numRef>
              <c:f>Sheet1!$A$9</c:f>
              <c:numCache>
                <c:formatCode>General</c:formatCode>
                <c:ptCount val="1"/>
                <c:pt idx="0">
                  <c:v>0.40300000000000002</c:v>
                </c:pt>
              </c:numCache>
            </c:numRef>
          </c:yVal>
        </c:ser>
        <c:ser>
          <c:idx val="8"/>
          <c:order val="8"/>
          <c:tx>
            <c:strRef>
              <c:f>Sheet1!$C$10</c:f>
              <c:strCache>
                <c:ptCount val="1"/>
                <c:pt idx="0">
                  <c:v>9</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Sheet1!$B$10</c:f>
              <c:numCache>
                <c:formatCode>General</c:formatCode>
                <c:ptCount val="1"/>
                <c:pt idx="0">
                  <c:v>0.30500000000000038</c:v>
                </c:pt>
              </c:numCache>
            </c:numRef>
          </c:xVal>
          <c:yVal>
            <c:numRef>
              <c:f>Sheet1!$A$10</c:f>
              <c:numCache>
                <c:formatCode>General</c:formatCode>
                <c:ptCount val="1"/>
                <c:pt idx="0">
                  <c:v>0.4970000000000005</c:v>
                </c:pt>
              </c:numCache>
            </c:numRef>
          </c:yVal>
        </c:ser>
        <c:ser>
          <c:idx val="9"/>
          <c:order val="9"/>
          <c:tx>
            <c:strRef>
              <c:f>Sheet1!$C$11</c:f>
              <c:strCache>
                <c:ptCount val="1"/>
                <c:pt idx="0">
                  <c:v>10</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Sheet1!$B$11</c:f>
              <c:numCache>
                <c:formatCode>General</c:formatCode>
                <c:ptCount val="1"/>
                <c:pt idx="0">
                  <c:v>0.26100000000000001</c:v>
                </c:pt>
              </c:numCache>
            </c:numRef>
          </c:xVal>
          <c:yVal>
            <c:numRef>
              <c:f>Sheet1!$A$11</c:f>
              <c:numCache>
                <c:formatCode>General</c:formatCode>
                <c:ptCount val="1"/>
                <c:pt idx="0">
                  <c:v>0.3740000000000005</c:v>
                </c:pt>
              </c:numCache>
            </c:numRef>
          </c:yVal>
        </c:ser>
        <c:ser>
          <c:idx val="10"/>
          <c:order val="10"/>
          <c:tx>
            <c:strRef>
              <c:f>Sheet1!$C$12</c:f>
              <c:strCache>
                <c:ptCount val="1"/>
                <c:pt idx="0">
                  <c:v>11</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Sheet1!$B$12</c:f>
              <c:numCache>
                <c:formatCode>General</c:formatCode>
                <c:ptCount val="1"/>
                <c:pt idx="0">
                  <c:v>0.16700000000000023</c:v>
                </c:pt>
              </c:numCache>
            </c:numRef>
          </c:xVal>
          <c:yVal>
            <c:numRef>
              <c:f>Sheet1!$A$12</c:f>
              <c:numCache>
                <c:formatCode>General</c:formatCode>
                <c:ptCount val="1"/>
                <c:pt idx="0">
                  <c:v>0.36700000000000038</c:v>
                </c:pt>
              </c:numCache>
            </c:numRef>
          </c:yVal>
        </c:ser>
        <c:ser>
          <c:idx val="11"/>
          <c:order val="11"/>
          <c:tx>
            <c:strRef>
              <c:f>Sheet1!$C$13</c:f>
              <c:strCache>
                <c:ptCount val="1"/>
                <c:pt idx="0">
                  <c:v>12</c:v>
                </c:pt>
              </c:strCache>
            </c:strRef>
          </c:tx>
          <c:spPr>
            <a:ln w="28575">
              <a:noFill/>
            </a:ln>
          </c:spPr>
          <c:dLbls>
            <c:txPr>
              <a:bodyPr/>
              <a:lstStyle/>
              <a:p>
                <a:pPr algn="ctr">
                  <a:defRPr lang="en-US" sz="1400" b="1" i="0" u="none" strike="noStrike" kern="1200" baseline="0">
                    <a:solidFill>
                      <a:prstClr val="black"/>
                    </a:solidFill>
                    <a:latin typeface="+mn-lt"/>
                    <a:ea typeface="+mn-ea"/>
                    <a:cs typeface="+mn-cs"/>
                  </a:defRPr>
                </a:pPr>
                <a:endParaRPr lang="en-US"/>
              </a:p>
            </c:txPr>
            <c:dLblPos val="t"/>
            <c:showSerName val="1"/>
          </c:dLbls>
          <c:xVal>
            <c:numRef>
              <c:f>Sheet1!$B$13</c:f>
              <c:numCache>
                <c:formatCode>General</c:formatCode>
                <c:ptCount val="1"/>
                <c:pt idx="0">
                  <c:v>9.9000000000000143E-2</c:v>
                </c:pt>
              </c:numCache>
            </c:numRef>
          </c:xVal>
          <c:yVal>
            <c:numRef>
              <c:f>Sheet1!$A$13</c:f>
              <c:numCache>
                <c:formatCode>General</c:formatCode>
                <c:ptCount val="1"/>
                <c:pt idx="0">
                  <c:v>0.33000000000000063</c:v>
                </c:pt>
              </c:numCache>
            </c:numRef>
          </c:yVal>
        </c:ser>
        <c:dLbls>
          <c:showVal val="1"/>
        </c:dLbls>
        <c:axId val="97051392"/>
        <c:axId val="97053312"/>
      </c:scatterChart>
      <c:valAx>
        <c:axId val="97051392"/>
        <c:scaling>
          <c:orientation val="minMax"/>
          <c:max val="0.35000000000000031"/>
          <c:min val="5.0000000000000044E-2"/>
        </c:scaling>
        <c:axPos val="b"/>
        <c:majorGridlines/>
        <c:title>
          <c:tx>
            <c:rich>
              <a:bodyPr/>
              <a:lstStyle/>
              <a:p>
                <a:pPr>
                  <a:defRPr/>
                </a:pPr>
                <a:r>
                  <a:rPr lang="en-US" sz="1400" dirty="0"/>
                  <a:t>W3/W2</a:t>
                </a:r>
              </a:p>
            </c:rich>
          </c:tx>
          <c:layout/>
        </c:title>
        <c:numFmt formatCode="General" sourceLinked="1"/>
        <c:tickLblPos val="nextTo"/>
        <c:crossAx val="97053312"/>
        <c:crosses val="autoZero"/>
        <c:crossBetween val="midCat"/>
      </c:valAx>
      <c:valAx>
        <c:axId val="97053312"/>
        <c:scaling>
          <c:orientation val="minMax"/>
          <c:max val="0.8"/>
          <c:min val="0.2"/>
        </c:scaling>
        <c:axPos val="l"/>
        <c:majorGridlines/>
        <c:title>
          <c:tx>
            <c:rich>
              <a:bodyPr rot="-5400000" vert="horz"/>
              <a:lstStyle/>
              <a:p>
                <a:pPr>
                  <a:defRPr/>
                </a:pPr>
                <a:r>
                  <a:rPr lang="en-US" sz="1400" dirty="0"/>
                  <a:t>W2/W1</a:t>
                </a:r>
              </a:p>
            </c:rich>
          </c:tx>
          <c:layout/>
        </c:title>
        <c:numFmt formatCode="General" sourceLinked="1"/>
        <c:tickLblPos val="nextTo"/>
        <c:crossAx val="97051392"/>
        <c:crosses val="autoZero"/>
        <c:crossBetween val="midCat"/>
      </c:valAx>
    </c:plotArea>
    <c:legend>
      <c:legendPos val="r"/>
      <c:layout/>
      <c:txPr>
        <a:bodyPr/>
        <a:lstStyle/>
        <a:p>
          <a:pPr>
            <a:defRPr sz="1400" b="1"/>
          </a:pPr>
          <a:endParaRPr lang="en-US"/>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600"/>
              <a:t>Sample color-color diagram for ULIRG search</a:t>
            </a:r>
          </a:p>
          <a:p>
            <a:pPr>
              <a:defRPr/>
            </a:pPr>
            <a:r>
              <a:rPr lang="en-US" sz="1400"/>
              <a:t>W2/W1 vs W3/W2</a:t>
            </a:r>
          </a:p>
        </c:rich>
      </c:tx>
      <c:layout>
        <c:manualLayout>
          <c:xMode val="edge"/>
          <c:yMode val="edge"/>
          <c:x val="0.2864057227282315"/>
          <c:y val="2.7974628171478572E-2"/>
        </c:manualLayout>
      </c:layout>
    </c:title>
    <c:plotArea>
      <c:layout/>
      <c:scatterChart>
        <c:scatterStyle val="lineMarker"/>
        <c:ser>
          <c:idx val="0"/>
          <c:order val="0"/>
          <c:tx>
            <c:strRef>
              <c:f>Sheet1!$C$2</c:f>
              <c:strCache>
                <c:ptCount val="1"/>
                <c:pt idx="0">
                  <c:v>1</c:v>
                </c:pt>
              </c:strCache>
            </c:strRef>
          </c:tx>
          <c:spPr>
            <a:ln w="28575">
              <a:noFill/>
            </a:ln>
          </c:spPr>
          <c:dLbls>
            <c:txPr>
              <a:bodyPr/>
              <a:lstStyle/>
              <a:p>
                <a:pPr>
                  <a:defRPr sz="1400" b="1"/>
                </a:pPr>
                <a:endParaRPr lang="en-US"/>
              </a:p>
            </c:txPr>
            <c:dLblPos val="l"/>
            <c:showSerName val="1"/>
          </c:dLbls>
          <c:xVal>
            <c:numRef>
              <c:f>Sheet1!$B$2</c:f>
              <c:numCache>
                <c:formatCode>0.000</c:formatCode>
                <c:ptCount val="1"/>
                <c:pt idx="0">
                  <c:v>0.1587926509186352</c:v>
                </c:pt>
              </c:numCache>
            </c:numRef>
          </c:xVal>
          <c:yVal>
            <c:numRef>
              <c:f>Sheet1!$A$2</c:f>
              <c:numCache>
                <c:formatCode>0.000</c:formatCode>
                <c:ptCount val="1"/>
                <c:pt idx="0">
                  <c:v>0.35104422604422608</c:v>
                </c:pt>
              </c:numCache>
            </c:numRef>
          </c:yVal>
        </c:ser>
        <c:ser>
          <c:idx val="1"/>
          <c:order val="1"/>
          <c:tx>
            <c:strRef>
              <c:f>Sheet1!$C$3</c:f>
              <c:strCache>
                <c:ptCount val="1"/>
                <c:pt idx="0">
                  <c:v>2</c:v>
                </c:pt>
              </c:strCache>
            </c:strRef>
          </c:tx>
          <c:spPr>
            <a:ln w="28575">
              <a:noFill/>
            </a:ln>
          </c:spPr>
          <c:dLbls>
            <c:txPr>
              <a:bodyPr/>
              <a:lstStyle/>
              <a:p>
                <a:pPr>
                  <a:defRPr sz="1400" b="1"/>
                </a:pPr>
                <a:endParaRPr lang="en-US"/>
              </a:p>
            </c:txPr>
            <c:dLblPos val="t"/>
            <c:showSerName val="1"/>
          </c:dLbls>
          <c:xVal>
            <c:numRef>
              <c:f>Sheet1!$B$3</c:f>
              <c:numCache>
                <c:formatCode>0.000</c:formatCode>
                <c:ptCount val="1"/>
                <c:pt idx="0">
                  <c:v>0.11995104039167689</c:v>
                </c:pt>
              </c:numCache>
            </c:numRef>
          </c:xVal>
          <c:yVal>
            <c:numRef>
              <c:f>Sheet1!$A$3</c:f>
              <c:numCache>
                <c:formatCode>0.000</c:formatCode>
                <c:ptCount val="1"/>
                <c:pt idx="0">
                  <c:v>0.37170154686078255</c:v>
                </c:pt>
              </c:numCache>
            </c:numRef>
          </c:yVal>
        </c:ser>
        <c:ser>
          <c:idx val="2"/>
          <c:order val="2"/>
          <c:tx>
            <c:strRef>
              <c:f>Sheet1!$C$4</c:f>
              <c:strCache>
                <c:ptCount val="1"/>
                <c:pt idx="0">
                  <c:v>3</c:v>
                </c:pt>
              </c:strCache>
            </c:strRef>
          </c:tx>
          <c:spPr>
            <a:ln w="28575">
              <a:noFill/>
            </a:ln>
          </c:spPr>
          <c:dLbls>
            <c:txPr>
              <a:bodyPr/>
              <a:lstStyle/>
              <a:p>
                <a:pPr>
                  <a:defRPr sz="1400" b="1"/>
                </a:pPr>
                <a:endParaRPr lang="en-US"/>
              </a:p>
            </c:txPr>
            <c:dLblPos val="t"/>
            <c:showSerName val="1"/>
          </c:dLbls>
          <c:xVal>
            <c:numRef>
              <c:f>Sheet1!$B$4</c:f>
              <c:numCache>
                <c:formatCode>0.000</c:formatCode>
                <c:ptCount val="1"/>
                <c:pt idx="0">
                  <c:v>0.3710247349823324</c:v>
                </c:pt>
              </c:numCache>
            </c:numRef>
          </c:xVal>
          <c:yVal>
            <c:numRef>
              <c:f>Sheet1!$A$4</c:f>
              <c:numCache>
                <c:formatCode>0.000</c:formatCode>
                <c:ptCount val="1"/>
                <c:pt idx="0">
                  <c:v>0.39088397790055301</c:v>
                </c:pt>
              </c:numCache>
            </c:numRef>
          </c:yVal>
        </c:ser>
        <c:ser>
          <c:idx val="3"/>
          <c:order val="3"/>
          <c:tx>
            <c:strRef>
              <c:f>Sheet1!$C$5</c:f>
              <c:strCache>
                <c:ptCount val="1"/>
                <c:pt idx="0">
                  <c:v>4</c:v>
                </c:pt>
              </c:strCache>
            </c:strRef>
          </c:tx>
          <c:spPr>
            <a:ln w="28575">
              <a:noFill/>
            </a:ln>
          </c:spPr>
          <c:dLbls>
            <c:txPr>
              <a:bodyPr/>
              <a:lstStyle/>
              <a:p>
                <a:pPr>
                  <a:defRPr sz="1400" b="1"/>
                </a:pPr>
                <a:endParaRPr lang="en-US"/>
              </a:p>
            </c:txPr>
            <c:dLblPos val="r"/>
            <c:showSerName val="1"/>
          </c:dLbls>
          <c:xVal>
            <c:numRef>
              <c:f>Sheet1!$B$5</c:f>
              <c:numCache>
                <c:formatCode>0.000</c:formatCode>
                <c:ptCount val="1"/>
                <c:pt idx="0">
                  <c:v>0.16354604508979756</c:v>
                </c:pt>
              </c:numCache>
            </c:numRef>
          </c:xVal>
          <c:yVal>
            <c:numRef>
              <c:f>Sheet1!$A$5</c:f>
              <c:numCache>
                <c:formatCode>0.000</c:formatCode>
                <c:ptCount val="1"/>
                <c:pt idx="0">
                  <c:v>0.35644238627077107</c:v>
                </c:pt>
              </c:numCache>
            </c:numRef>
          </c:yVal>
        </c:ser>
        <c:ser>
          <c:idx val="4"/>
          <c:order val="4"/>
          <c:tx>
            <c:strRef>
              <c:f>Sheet1!$C$6</c:f>
              <c:strCache>
                <c:ptCount val="1"/>
                <c:pt idx="0">
                  <c:v>5</c:v>
                </c:pt>
              </c:strCache>
            </c:strRef>
          </c:tx>
          <c:spPr>
            <a:ln w="28575">
              <a:noFill/>
            </a:ln>
          </c:spPr>
          <c:dLbls>
            <c:txPr>
              <a:bodyPr/>
              <a:lstStyle/>
              <a:p>
                <a:pPr>
                  <a:defRPr sz="1400" b="1"/>
                </a:pPr>
                <a:endParaRPr lang="en-US"/>
              </a:p>
            </c:txPr>
            <c:dLblPos val="b"/>
            <c:showSerName val="1"/>
          </c:dLbls>
          <c:xVal>
            <c:numRef>
              <c:f>Sheet1!$B$6</c:f>
              <c:numCache>
                <c:formatCode>0.000</c:formatCode>
                <c:ptCount val="1"/>
                <c:pt idx="0">
                  <c:v>0.1470192738682207</c:v>
                </c:pt>
              </c:numCache>
            </c:numRef>
          </c:xVal>
          <c:yVal>
            <c:numRef>
              <c:f>Sheet1!$A$6</c:f>
              <c:numCache>
                <c:formatCode>0.000</c:formatCode>
                <c:ptCount val="1"/>
                <c:pt idx="0">
                  <c:v>0.37164750957854426</c:v>
                </c:pt>
              </c:numCache>
            </c:numRef>
          </c:yVal>
        </c:ser>
        <c:ser>
          <c:idx val="5"/>
          <c:order val="5"/>
          <c:tx>
            <c:strRef>
              <c:f>Sheet1!$C$7</c:f>
              <c:strCache>
                <c:ptCount val="1"/>
                <c:pt idx="0">
                  <c:v>6</c:v>
                </c:pt>
              </c:strCache>
            </c:strRef>
          </c:tx>
          <c:spPr>
            <a:ln w="28575">
              <a:noFill/>
            </a:ln>
          </c:spPr>
          <c:dLbls>
            <c:txPr>
              <a:bodyPr/>
              <a:lstStyle/>
              <a:p>
                <a:pPr>
                  <a:defRPr sz="1400" b="1"/>
                </a:pPr>
                <a:endParaRPr lang="en-US"/>
              </a:p>
            </c:txPr>
            <c:dLblPos val="l"/>
            <c:showSerName val="1"/>
          </c:dLbls>
          <c:xVal>
            <c:numRef>
              <c:f>Sheet1!$B$7</c:f>
              <c:numCache>
                <c:formatCode>0.000</c:formatCode>
                <c:ptCount val="1"/>
                <c:pt idx="0">
                  <c:v>0.15287009063444118</c:v>
                </c:pt>
              </c:numCache>
            </c:numRef>
          </c:xVal>
          <c:yVal>
            <c:numRef>
              <c:f>Sheet1!$A$7</c:f>
              <c:numCache>
                <c:formatCode>0.000</c:formatCode>
                <c:ptCount val="1"/>
                <c:pt idx="0">
                  <c:v>0.35175345377258233</c:v>
                </c:pt>
              </c:numCache>
            </c:numRef>
          </c:yVal>
        </c:ser>
        <c:ser>
          <c:idx val="6"/>
          <c:order val="6"/>
          <c:tx>
            <c:strRef>
              <c:f>Sheet1!$C$8</c:f>
              <c:strCache>
                <c:ptCount val="1"/>
                <c:pt idx="0">
                  <c:v>7</c:v>
                </c:pt>
              </c:strCache>
            </c:strRef>
          </c:tx>
          <c:spPr>
            <a:ln w="28575">
              <a:noFill/>
            </a:ln>
          </c:spPr>
          <c:dLbls>
            <c:txPr>
              <a:bodyPr/>
              <a:lstStyle/>
              <a:p>
                <a:pPr>
                  <a:defRPr sz="1400" b="1"/>
                </a:pPr>
                <a:endParaRPr lang="en-US"/>
              </a:p>
            </c:txPr>
            <c:dLblPos val="t"/>
            <c:showSerName val="1"/>
          </c:dLbls>
          <c:xVal>
            <c:numRef>
              <c:f>Sheet1!$B$8</c:f>
              <c:numCache>
                <c:formatCode>0.000</c:formatCode>
                <c:ptCount val="1"/>
                <c:pt idx="0">
                  <c:v>0.14655810510732808</c:v>
                </c:pt>
              </c:numCache>
            </c:numRef>
          </c:xVal>
          <c:yVal>
            <c:numRef>
              <c:f>Sheet1!$A$8</c:f>
              <c:numCache>
                <c:formatCode>0.000</c:formatCode>
                <c:ptCount val="1"/>
                <c:pt idx="0">
                  <c:v>0.37145999450096251</c:v>
                </c:pt>
              </c:numCache>
            </c:numRef>
          </c:yVal>
        </c:ser>
        <c:ser>
          <c:idx val="7"/>
          <c:order val="7"/>
          <c:tx>
            <c:strRef>
              <c:f>Sheet1!$C$9</c:f>
              <c:strCache>
                <c:ptCount val="1"/>
                <c:pt idx="0">
                  <c:v>8</c:v>
                </c:pt>
              </c:strCache>
            </c:strRef>
          </c:tx>
          <c:spPr>
            <a:ln w="28575">
              <a:noFill/>
            </a:ln>
          </c:spPr>
          <c:dLbls>
            <c:txPr>
              <a:bodyPr/>
              <a:lstStyle/>
              <a:p>
                <a:pPr>
                  <a:defRPr sz="1400" b="1"/>
                </a:pPr>
                <a:endParaRPr lang="en-US"/>
              </a:p>
            </c:txPr>
            <c:dLblPos val="r"/>
            <c:showSerName val="1"/>
          </c:dLbls>
          <c:xVal>
            <c:numRef>
              <c:f>Sheet1!$B$9</c:f>
              <c:numCache>
                <c:formatCode>0.000</c:formatCode>
                <c:ptCount val="1"/>
                <c:pt idx="0">
                  <c:v>0.13873873873873874</c:v>
                </c:pt>
              </c:numCache>
            </c:numRef>
          </c:xVal>
          <c:yVal>
            <c:numRef>
              <c:f>Sheet1!$A$9</c:f>
              <c:numCache>
                <c:formatCode>0.000</c:formatCode>
                <c:ptCount val="1"/>
                <c:pt idx="0">
                  <c:v>0.36132812500000033</c:v>
                </c:pt>
              </c:numCache>
            </c:numRef>
          </c:yVal>
        </c:ser>
        <c:ser>
          <c:idx val="8"/>
          <c:order val="8"/>
          <c:tx>
            <c:strRef>
              <c:f>Sheet1!$C$10</c:f>
              <c:strCache>
                <c:ptCount val="1"/>
                <c:pt idx="0">
                  <c:v>9</c:v>
                </c:pt>
              </c:strCache>
            </c:strRef>
          </c:tx>
          <c:spPr>
            <a:ln w="28575">
              <a:noFill/>
            </a:ln>
          </c:spPr>
          <c:dLbls>
            <c:txPr>
              <a:bodyPr/>
              <a:lstStyle/>
              <a:p>
                <a:pPr>
                  <a:defRPr sz="1400" b="1"/>
                </a:pPr>
                <a:endParaRPr lang="en-US"/>
              </a:p>
            </c:txPr>
            <c:dLblPos val="b"/>
            <c:showSerName val="1"/>
          </c:dLbls>
          <c:xVal>
            <c:numRef>
              <c:f>Sheet1!$B$10</c:f>
              <c:numCache>
                <c:formatCode>0.000</c:formatCode>
                <c:ptCount val="1"/>
                <c:pt idx="0">
                  <c:v>0.1912708600770219</c:v>
                </c:pt>
              </c:numCache>
            </c:numRef>
          </c:xVal>
          <c:yVal>
            <c:numRef>
              <c:f>Sheet1!$A$10</c:f>
              <c:numCache>
                <c:formatCode>0.000</c:formatCode>
                <c:ptCount val="1"/>
                <c:pt idx="0">
                  <c:v>0.35799632352941196</c:v>
                </c:pt>
              </c:numCache>
            </c:numRef>
          </c:yVal>
        </c:ser>
        <c:ser>
          <c:idx val="9"/>
          <c:order val="9"/>
          <c:tx>
            <c:strRef>
              <c:f>Sheet1!$C$11</c:f>
              <c:strCache>
                <c:ptCount val="1"/>
                <c:pt idx="0">
                  <c:v>10</c:v>
                </c:pt>
              </c:strCache>
            </c:strRef>
          </c:tx>
          <c:spPr>
            <a:ln w="28575">
              <a:noFill/>
            </a:ln>
          </c:spPr>
          <c:dLbls>
            <c:txPr>
              <a:bodyPr/>
              <a:lstStyle/>
              <a:p>
                <a:pPr>
                  <a:defRPr sz="1400" b="1"/>
                </a:pPr>
                <a:endParaRPr lang="en-US"/>
              </a:p>
            </c:txPr>
            <c:dLblPos val="l"/>
            <c:showSerName val="1"/>
          </c:dLbls>
          <c:xVal>
            <c:numRef>
              <c:f>Sheet1!$B$11</c:f>
              <c:numCache>
                <c:formatCode>0.000</c:formatCode>
                <c:ptCount val="1"/>
                <c:pt idx="0">
                  <c:v>0.16812476226702169</c:v>
                </c:pt>
              </c:numCache>
            </c:numRef>
          </c:xVal>
          <c:yVal>
            <c:numRef>
              <c:f>Sheet1!$A$11</c:f>
              <c:numCache>
                <c:formatCode>0.000</c:formatCode>
                <c:ptCount val="1"/>
                <c:pt idx="0">
                  <c:v>0.36247070177857466</c:v>
                </c:pt>
              </c:numCache>
            </c:numRef>
          </c:yVal>
        </c:ser>
        <c:ser>
          <c:idx val="10"/>
          <c:order val="10"/>
          <c:tx>
            <c:strRef>
              <c:f>Sheet1!$C$12</c:f>
              <c:strCache>
                <c:ptCount val="1"/>
                <c:pt idx="0">
                  <c:v>11</c:v>
                </c:pt>
              </c:strCache>
            </c:strRef>
          </c:tx>
          <c:spPr>
            <a:ln w="28575">
              <a:noFill/>
            </a:ln>
          </c:spPr>
          <c:dLbls>
            <c:txPr>
              <a:bodyPr/>
              <a:lstStyle/>
              <a:p>
                <a:pPr>
                  <a:defRPr sz="1400" b="1"/>
                </a:pPr>
                <a:endParaRPr lang="en-US"/>
              </a:p>
            </c:txPr>
            <c:dLblPos val="t"/>
            <c:showSerName val="1"/>
          </c:dLbls>
          <c:xVal>
            <c:numRef>
              <c:f>Sheet1!$B$12</c:f>
              <c:numCache>
                <c:formatCode>0.000</c:formatCode>
                <c:ptCount val="1"/>
                <c:pt idx="0">
                  <c:v>5.4846698113207575</c:v>
                </c:pt>
              </c:numCache>
            </c:numRef>
          </c:xVal>
          <c:yVal>
            <c:numRef>
              <c:f>Sheet1!$A$12</c:f>
              <c:numCache>
                <c:formatCode>0.000</c:formatCode>
                <c:ptCount val="1"/>
                <c:pt idx="0">
                  <c:v>1.1012987012987019</c:v>
                </c:pt>
              </c:numCache>
            </c:numRef>
          </c:yVal>
        </c:ser>
        <c:ser>
          <c:idx val="11"/>
          <c:order val="11"/>
          <c:tx>
            <c:strRef>
              <c:f>Sheet1!$C$13</c:f>
              <c:strCache>
                <c:ptCount val="1"/>
                <c:pt idx="0">
                  <c:v>12</c:v>
                </c:pt>
              </c:strCache>
            </c:strRef>
          </c:tx>
          <c:spPr>
            <a:ln w="28575">
              <a:noFill/>
            </a:ln>
          </c:spPr>
          <c:dLbls>
            <c:txPr>
              <a:bodyPr/>
              <a:lstStyle/>
              <a:p>
                <a:pPr>
                  <a:defRPr sz="1400" b="1"/>
                </a:pPr>
                <a:endParaRPr lang="en-US"/>
              </a:p>
            </c:txPr>
            <c:dLblPos val="r"/>
            <c:showSerName val="1"/>
          </c:dLbls>
          <c:xVal>
            <c:numRef>
              <c:f>Sheet1!$B$13</c:f>
              <c:numCache>
                <c:formatCode>0.000</c:formatCode>
                <c:ptCount val="1"/>
                <c:pt idx="0">
                  <c:v>0.13244569025928521</c:v>
                </c:pt>
              </c:numCache>
            </c:numRef>
          </c:xVal>
          <c:yVal>
            <c:numRef>
              <c:f>Sheet1!$A$13</c:f>
              <c:numCache>
                <c:formatCode>0.000</c:formatCode>
                <c:ptCount val="1"/>
                <c:pt idx="0">
                  <c:v>0.37026466009340975</c:v>
                </c:pt>
              </c:numCache>
            </c:numRef>
          </c:yVal>
        </c:ser>
        <c:dLbls>
          <c:showVal val="1"/>
        </c:dLbls>
        <c:axId val="102933632"/>
        <c:axId val="102935552"/>
      </c:scatterChart>
      <c:valAx>
        <c:axId val="102933632"/>
        <c:scaling>
          <c:orientation val="minMax"/>
          <c:max val="6"/>
          <c:min val="0"/>
        </c:scaling>
        <c:axPos val="b"/>
        <c:majorGridlines/>
        <c:title>
          <c:tx>
            <c:rich>
              <a:bodyPr/>
              <a:lstStyle/>
              <a:p>
                <a:pPr>
                  <a:defRPr/>
                </a:pPr>
                <a:r>
                  <a:rPr lang="en-US" sz="1400"/>
                  <a:t>W3/W2</a:t>
                </a:r>
              </a:p>
            </c:rich>
          </c:tx>
          <c:layout/>
        </c:title>
        <c:numFmt formatCode="0.0" sourceLinked="0"/>
        <c:tickLblPos val="nextTo"/>
        <c:crossAx val="102935552"/>
        <c:crosses val="autoZero"/>
        <c:crossBetween val="midCat"/>
      </c:valAx>
      <c:valAx>
        <c:axId val="102935552"/>
        <c:scaling>
          <c:orientation val="minMax"/>
          <c:max val="1.2"/>
          <c:min val="0"/>
        </c:scaling>
        <c:axPos val="l"/>
        <c:majorGridlines/>
        <c:title>
          <c:tx>
            <c:rich>
              <a:bodyPr rot="-5400000" vert="horz"/>
              <a:lstStyle/>
              <a:p>
                <a:pPr>
                  <a:defRPr/>
                </a:pPr>
                <a:r>
                  <a:rPr lang="en-US" sz="1600"/>
                  <a:t>W2/W1</a:t>
                </a:r>
              </a:p>
            </c:rich>
          </c:tx>
          <c:layout/>
        </c:title>
        <c:numFmt formatCode="0.0" sourceLinked="0"/>
        <c:tickLblPos val="nextTo"/>
        <c:crossAx val="102933632"/>
        <c:crosses val="autoZero"/>
        <c:crossBetween val="midCat"/>
      </c:valAx>
    </c:plotArea>
    <c:legend>
      <c:legendPos val="r"/>
      <c:layout>
        <c:manualLayout>
          <c:xMode val="edge"/>
          <c:yMode val="edge"/>
          <c:x val="0.92813078239196378"/>
          <c:y val="9.284695492467919E-2"/>
          <c:w val="6.0322428183743157E-2"/>
          <c:h val="0.83553011208586525"/>
        </c:manualLayout>
      </c:layout>
      <c:txPr>
        <a:bodyPr/>
        <a:lstStyle/>
        <a:p>
          <a:pPr>
            <a:defRPr sz="1200" b="1"/>
          </a:pPr>
          <a:endParaRPr lang="en-US"/>
        </a:p>
      </c:txPr>
    </c:legend>
    <c:plotVisOnly val="1"/>
  </c:chart>
  <c:externalData r:id="rId1"/>
</c:chartSpace>
</file>

<file path=ppt/drawings/drawing1.xml><?xml version="1.0" encoding="utf-8"?>
<c:userShapes xmlns:c="http://schemas.openxmlformats.org/drawingml/2006/chart">
  <cdr:relSizeAnchor xmlns:cdr="http://schemas.openxmlformats.org/drawingml/2006/chartDrawing">
    <cdr:from>
      <cdr:x>0.61316</cdr:x>
      <cdr:y>0.07934</cdr:y>
    </cdr:from>
    <cdr:to>
      <cdr:x>0.925</cdr:x>
      <cdr:y>0.30215</cdr:y>
    </cdr:to>
    <cdr:sp macro="" textlink="">
      <cdr:nvSpPr>
        <cdr:cNvPr id="2" name="TextBox 1"/>
        <cdr:cNvSpPr txBox="1"/>
      </cdr:nvSpPr>
      <cdr:spPr>
        <a:xfrm xmlns:a="http://schemas.openxmlformats.org/drawingml/2006/main">
          <a:off x="4954773" y="357372"/>
          <a:ext cx="2519916" cy="10035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6000" dirty="0" smtClean="0">
              <a:ln>
                <a:solidFill>
                  <a:srgbClr val="92D050"/>
                </a:solidFill>
              </a:ln>
              <a:solidFill>
                <a:srgbClr val="00B050"/>
              </a:solidFill>
              <a:effectLst>
                <a:glow rad="63500">
                  <a:schemeClr val="accent3">
                    <a:satMod val="175000"/>
                    <a:alpha val="40000"/>
                  </a:schemeClr>
                </a:glow>
              </a:effectLst>
            </a:rPr>
            <a:t>COLOR</a:t>
          </a:r>
          <a:endParaRPr lang="en-US" sz="6000" dirty="0">
            <a:ln>
              <a:solidFill>
                <a:srgbClr val="92D050"/>
              </a:solidFill>
            </a:ln>
            <a:solidFill>
              <a:srgbClr val="00B050"/>
            </a:solidFill>
            <a:effectLst>
              <a:glow rad="63500">
                <a:schemeClr val="accent3">
                  <a:satMod val="175000"/>
                  <a:alpha val="40000"/>
                </a:schemeClr>
              </a:glow>
            </a:effectLs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0.61316</cdr:x>
      <cdr:y>0.07934</cdr:y>
    </cdr:from>
    <cdr:to>
      <cdr:x>0.925</cdr:x>
      <cdr:y>0.30215</cdr:y>
    </cdr:to>
    <cdr:sp macro="" textlink="">
      <cdr:nvSpPr>
        <cdr:cNvPr id="2" name="TextBox 1"/>
        <cdr:cNvSpPr txBox="1"/>
      </cdr:nvSpPr>
      <cdr:spPr>
        <a:xfrm xmlns:a="http://schemas.openxmlformats.org/drawingml/2006/main">
          <a:off x="4954773" y="357372"/>
          <a:ext cx="2519916" cy="10035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6000" dirty="0" smtClean="0">
              <a:ln>
                <a:solidFill>
                  <a:srgbClr val="92D050"/>
                </a:solidFill>
              </a:ln>
              <a:solidFill>
                <a:srgbClr val="00B050"/>
              </a:solidFill>
              <a:effectLst>
                <a:glow rad="63500">
                  <a:schemeClr val="accent3">
                    <a:satMod val="175000"/>
                    <a:alpha val="40000"/>
                  </a:schemeClr>
                </a:glow>
              </a:effectLst>
            </a:rPr>
            <a:t>COLOR</a:t>
          </a:r>
          <a:endParaRPr lang="en-US" sz="6000" dirty="0">
            <a:ln>
              <a:solidFill>
                <a:srgbClr val="92D050"/>
              </a:solidFill>
            </a:ln>
            <a:solidFill>
              <a:srgbClr val="00B050"/>
            </a:solidFill>
            <a:effectLst>
              <a:glow rad="63500">
                <a:schemeClr val="accent3">
                  <a:satMod val="175000"/>
                  <a:alpha val="40000"/>
                </a:schemeClr>
              </a:glo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96463-B3FE-514B-980B-E9694A501107}" type="datetimeFigureOut">
              <a:rPr lang="en-US" smtClean="0"/>
              <a:pPr/>
              <a:t>6/12/2013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DDBA61-A2AB-1443-8C52-3AA6D8B03F80}" type="slidenum">
              <a:rPr lang="en-US" smtClean="0"/>
              <a:pPr/>
              <a:t>‹#›</a:t>
            </a:fld>
            <a:endParaRPr lang="en-US"/>
          </a:p>
        </p:txBody>
      </p:sp>
    </p:spTree>
    <p:extLst>
      <p:ext uri="{BB962C8B-B14F-4D97-AF65-F5344CB8AC3E}">
        <p14:creationId xmlns:p14="http://schemas.microsoft.com/office/powerpoint/2010/main" xmlns="" val="13543126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Introductory slide</a:t>
            </a:r>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students color-color diagrams should look </a:t>
            </a:r>
            <a:r>
              <a:rPr lang="en-US" sz="1200" i="1" kern="1200" dirty="0" smtClean="0">
                <a:solidFill>
                  <a:schemeClr val="tx1"/>
                </a:solidFill>
                <a:effectLst/>
                <a:latin typeface="+mn-lt"/>
                <a:ea typeface="+mn-ea"/>
                <a:cs typeface="+mn-cs"/>
              </a:rPr>
              <a:t>roughly</a:t>
            </a:r>
            <a:r>
              <a:rPr lang="en-US" sz="1200" kern="1200" dirty="0" smtClean="0">
                <a:solidFill>
                  <a:schemeClr val="tx1"/>
                </a:solidFill>
                <a:effectLst/>
                <a:latin typeface="+mn-lt"/>
                <a:ea typeface="+mn-ea"/>
                <a:cs typeface="+mn-cs"/>
              </a:rPr>
              <a:t> like this one. </a:t>
            </a:r>
            <a:r>
              <a:rPr lang="en-US" sz="1200" b="1" kern="1200" dirty="0" smtClean="0">
                <a:solidFill>
                  <a:schemeClr val="tx1"/>
                </a:solidFill>
                <a:effectLst/>
                <a:latin typeface="+mn-lt"/>
                <a:ea typeface="+mn-ea"/>
                <a:cs typeface="+mn-cs"/>
              </a:rPr>
              <a:t>Ask which object has the highest W2/W1 ratio? Which object has the highest W3/W2 ratio?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…The answer is object #6! That is a brown dwarf!</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10</a:t>
            </a:fld>
            <a:endParaRPr lang="en-US"/>
          </a:p>
        </p:txBody>
      </p:sp>
    </p:spTree>
    <p:extLst>
      <p:ext uri="{BB962C8B-B14F-4D97-AF65-F5344CB8AC3E}">
        <p14:creationId xmlns:p14="http://schemas.microsoft.com/office/powerpoint/2010/main" xmlns="" val="1272423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lide shows the regions on the color-color diagram where different classes of objects detected by WISE would fall.  Notice that although both brown dwarfs and a class of stars known as </a:t>
            </a:r>
            <a:r>
              <a:rPr lang="en-US" sz="1200" u="sng" kern="1200" dirty="0" smtClean="0">
                <a:solidFill>
                  <a:schemeClr val="tx1"/>
                </a:solidFill>
                <a:effectLst/>
                <a:latin typeface="+mn-lt"/>
                <a:ea typeface="+mn-ea"/>
                <a:cs typeface="+mn-cs"/>
              </a:rPr>
              <a:t>asymptotic giant branch (AGB)</a:t>
            </a:r>
            <a:r>
              <a:rPr lang="en-US" sz="1200" kern="1200" dirty="0" smtClean="0">
                <a:solidFill>
                  <a:schemeClr val="tx1"/>
                </a:solidFill>
                <a:effectLst/>
                <a:latin typeface="+mn-lt"/>
                <a:ea typeface="+mn-ea"/>
                <a:cs typeface="+mn-cs"/>
              </a:rPr>
              <a:t> stars have high W2/W1 ratios, the two classes of objects can be distinguished because we can also compare their W3/W2 ratios.  Though the regions have some overlap, AGB stars tend to have much higher W3/W2 ratios than brown dwarfs.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Brown dwarfs are noted for having an </a:t>
            </a:r>
            <a:r>
              <a:rPr lang="en-US" sz="1200" i="1" kern="1200" dirty="0" smtClean="0">
                <a:solidFill>
                  <a:schemeClr val="tx1"/>
                </a:solidFill>
                <a:effectLst/>
                <a:latin typeface="+mn-lt"/>
                <a:ea typeface="+mn-ea"/>
                <a:cs typeface="+mn-cs"/>
              </a:rPr>
              <a:t>absorption line </a:t>
            </a:r>
            <a:r>
              <a:rPr lang="en-US" sz="1200" kern="1200" dirty="0" smtClean="0">
                <a:solidFill>
                  <a:schemeClr val="tx1"/>
                </a:solidFill>
                <a:effectLst/>
                <a:latin typeface="+mn-lt"/>
                <a:ea typeface="+mn-ea"/>
                <a:cs typeface="+mn-cs"/>
              </a:rPr>
              <a:t>near the W1 (3.4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wavelength. That means that due to the chemical composition of the brown dwarf, it absorbs light with wavelengths near 3.4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and the intensity in that wavelength tends to be unusually low. This means that the ratio of the 4.6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intensity to the 3.4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intensity (W2/W1) will tend to be high in comparison to other objects, which will have smaller values.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However, brown dwarfs are not the only objects that might have 4.6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to 3.4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(W2/W1) ratios in that high range. Certain giant stars or dusty galaxies may also have similar ratios (or “color” as astronomers use the term). To separate out those objects we can look at the intensity ratio between 12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and 4.6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(W3/W2). Brown dwarfs and stars will tend to have smaller flux ratios compared to the dusty galaxies and red giant stars.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Thus, brown dwarfs will tend to be higher on the color-color diagram than normal stars.  Since dusty galaxies such as ULIRGs emit lots of light in the W3 band due to warm dust, their W3/W2 ratios are high, and they tend to be farther to the right of brown dwarfs on the color-color diagram.</a:t>
            </a: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11</a:t>
            </a:fld>
            <a:endParaRPr lang="en-US"/>
          </a:p>
        </p:txBody>
      </p:sp>
    </p:spTree>
    <p:extLst>
      <p:ext uri="{BB962C8B-B14F-4D97-AF65-F5344CB8AC3E}">
        <p14:creationId xmlns:p14="http://schemas.microsoft.com/office/powerpoint/2010/main" xmlns="" val="476411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Tell students what a ULIRG is: </a:t>
            </a:r>
            <a:r>
              <a:rPr lang="en-US" sz="1200" b="1" i="1" kern="1200" dirty="0" smtClean="0">
                <a:solidFill>
                  <a:schemeClr val="tx1"/>
                </a:solidFill>
                <a:latin typeface="+mn-lt"/>
                <a:ea typeface="+mn-ea"/>
                <a:cs typeface="+mn-cs"/>
              </a:rPr>
              <a:t>An Ultra-Luminous Infrared Galaxy (ULIRG) is a type of galaxy that is a 100 times more luminous in infrared light than it is in visible light</a:t>
            </a:r>
            <a:r>
              <a:rPr lang="en-US" sz="1200" b="1"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Compare and discuss the near-infrared and optical images of the ULIRG Arp 220. Much of the infrared light of ULIRGs comes from warm dust associated with star formation (left).  However, dust blocks light at optical wavelengths, but stars emit a large part of their energy in the optical, and so in an optical image of Arp 220, the structure of the galaxy’s stars and dust lanes are prominent (right).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13</a:t>
            </a:fld>
            <a:endParaRPr lang="en-US"/>
          </a:p>
        </p:txBody>
      </p:sp>
    </p:spTree>
    <p:extLst>
      <p:ext uri="{BB962C8B-B14F-4D97-AF65-F5344CB8AC3E}">
        <p14:creationId xmlns:p14="http://schemas.microsoft.com/office/powerpoint/2010/main" xmlns="" val="195206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Finder chart</a:t>
            </a:r>
            <a:r>
              <a:rPr lang="en-US" baseline="0" dirty="0" smtClean="0"/>
              <a:t> for the Going Further (ULIRG) section of the activity.</a:t>
            </a:r>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The correct answer is object #11.</a:t>
            </a:r>
          </a:p>
          <a:p>
            <a:r>
              <a:rPr lang="en-US" sz="1200" b="1" i="1" kern="1200" dirty="0" smtClean="0">
                <a:solidFill>
                  <a:schemeClr val="tx1"/>
                </a:solidFill>
                <a:latin typeface="+mn-lt"/>
                <a:ea typeface="+mn-ea"/>
                <a:cs typeface="+mn-cs"/>
              </a:rPr>
              <a:t>Explain and discuss the following with the students</a:t>
            </a:r>
            <a:r>
              <a:rPr lang="en-US" sz="1200" kern="1200" dirty="0" smtClean="0">
                <a:solidFill>
                  <a:schemeClr val="tx1"/>
                </a:solidFill>
                <a:latin typeface="+mn-lt"/>
                <a:ea typeface="+mn-ea"/>
                <a:cs typeface="+mn-cs"/>
              </a:rPr>
              <a:t>. Both brown dwarfs and ULIRGs have similar W2/W1 flux ratios.  So to distinguish between the two types of objects, you can compare their W3/W2 ratios, as well.  Astronomers have evidence showing that ULIRGs are the likely result of two or more colliding galaxies.  A galaxy collision typically triggers huge amounts of star formation, and the resulting energy heats the dust, causing it to “glow” very brightly in 12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 light (W3).  Thus, the W3/W2 flux ratios of ULIRGs are very high, and they tend to be on the far right of the color-color diagram.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DDBA61-A2AB-1443-8C52-3AA6D8B03F8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This is a 3-color image, also known as an RGB image, created from the same 3 WISE images that the students just analyzed</a:t>
            </a:r>
            <a:r>
              <a:rPr lang="en-US" sz="1200" kern="1200" dirty="0" smtClean="0">
                <a:solidFill>
                  <a:schemeClr val="tx1"/>
                </a:solidFill>
                <a:latin typeface="+mn-lt"/>
                <a:ea typeface="+mn-ea"/>
                <a:cs typeface="+mn-cs"/>
              </a:rPr>
              <a:t>. W1 was assigned the color blue, W2 green, and W3 red. The images were then stacked on top of each other to create a color image.</a:t>
            </a: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is the same WISE image, along with a Hubble image of the ULIRG up close.  </a:t>
            </a:r>
            <a:r>
              <a:rPr lang="en-US" sz="1200" b="1" i="1" kern="1200" dirty="0" smtClean="0">
                <a:solidFill>
                  <a:schemeClr val="tx1"/>
                </a:solidFill>
                <a:latin typeface="+mn-lt"/>
                <a:ea typeface="+mn-ea"/>
                <a:cs typeface="+mn-cs"/>
              </a:rPr>
              <a:t>The Hubble image shows that the object is in fact a ULIRG, which is created by two merging galaxies.</a:t>
            </a:r>
            <a:r>
              <a:rPr lang="en-US" sz="1200" kern="1200" dirty="0" smtClean="0">
                <a:solidFill>
                  <a:schemeClr val="tx1"/>
                </a:solidFill>
                <a:latin typeface="+mn-lt"/>
                <a:ea typeface="+mn-ea"/>
                <a:cs typeface="+mn-cs"/>
              </a:rPr>
              <a:t> It is one of the images that the students should have seen on the Hubble archive website, called N4GV12010. The image was taken by the Near Infrared Camera and Multi-Object Spectrometer (NICMOS) instrument, which looks at objects in the near-infrared wavelengths between 0.8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 and 2.5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 So this Hubble image is in wavelengths longer than the human eye can see (0.39-0.7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 but shorter than what WISE can see (3.4-22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arrows in the Hubble image point north and east.  </a:t>
            </a:r>
            <a:endParaRPr lang="en-US" sz="1200" kern="120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Tell students the definition of a brown dwarf: </a:t>
            </a:r>
            <a:r>
              <a:rPr lang="en-US" sz="1200" b="1" i="1" kern="1200" dirty="0" smtClean="0">
                <a:solidFill>
                  <a:schemeClr val="tx1"/>
                </a:solidFill>
                <a:effectLst/>
                <a:latin typeface="+mn-lt"/>
                <a:ea typeface="+mn-ea"/>
                <a:cs typeface="+mn-cs"/>
              </a:rPr>
              <a:t>A brown dwarf is an astronomical object that, when it was formed, did not quite have the mass necessary to become a star</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Brown dwarfs are too large to be planets and too small to be stars. </a:t>
            </a:r>
            <a:r>
              <a:rPr lang="en-US" sz="1200" kern="1200" dirty="0" smtClean="0">
                <a:solidFill>
                  <a:schemeClr val="tx1"/>
                </a:solidFill>
                <a:effectLst/>
                <a:latin typeface="+mn-lt"/>
                <a:ea typeface="+mn-ea"/>
                <a:cs typeface="+mn-cs"/>
              </a:rPr>
              <a:t>Slide #2 shows the size of typical brown dwarfs compared to that of typical stars and the planet Jupiter.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masses of brown dwarfs range from about 13 times the mass of Jupiter to about 80 times the mass of Jupiter. Objects less massive than 13 times the mass of Jupiter would be classified as giant planets; objects more massive than 80 times the mass of Jupiter probably fuse hydrogen and would be called stars. Brown dwarfs are one kind of object that the new WISE mission is searching for.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 artist's rendition comparing stars, brown dwarfs, and planets to the same size scale. From left to right is the limb of the Sun, a very low mass star, a pair of brown dwarfs, and the planet Jupiter. These objects have masses ranging from 1000 times that of Jupiter (for the Sun) through 75, 65, 30, and 1 Jupiter mass, respectively.</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2</a:t>
            </a:fld>
            <a:endParaRPr lang="en-US"/>
          </a:p>
        </p:txBody>
      </p:sp>
    </p:spTree>
    <p:extLst>
      <p:ext uri="{BB962C8B-B14F-4D97-AF65-F5344CB8AC3E}">
        <p14:creationId xmlns:p14="http://schemas.microsoft.com/office/powerpoint/2010/main" xmlns="" val="238546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students this WISE image, and </a:t>
            </a:r>
            <a:r>
              <a:rPr lang="en-US" sz="1200" b="1" i="1" kern="1200" dirty="0" smtClean="0">
                <a:solidFill>
                  <a:schemeClr val="tx1"/>
                </a:solidFill>
                <a:effectLst/>
                <a:latin typeface="+mn-lt"/>
                <a:ea typeface="+mn-ea"/>
                <a:cs typeface="+mn-cs"/>
              </a:rPr>
              <a:t>ask them if they can find the brown dwarf</a:t>
            </a:r>
            <a:r>
              <a:rPr lang="en-US" sz="1200" kern="1200" dirty="0" smtClean="0">
                <a:solidFill>
                  <a:schemeClr val="tx1"/>
                </a:solidFill>
                <a:effectLst/>
                <a:latin typeface="+mn-lt"/>
                <a:ea typeface="+mn-ea"/>
                <a:cs typeface="+mn-cs"/>
              </a:rPr>
              <a:t> (they won’t be able to) called WISE 1828+2650, the coldest brown dwarf known.  Raw data – or the images astronomers receive before they are processed – have lots of information that may be difficult to interpret by eye. </a:t>
            </a: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3</a:t>
            </a:fld>
            <a:endParaRPr lang="en-US"/>
          </a:p>
        </p:txBody>
      </p:sp>
    </p:spTree>
    <p:extLst>
      <p:ext uri="{BB962C8B-B14F-4D97-AF65-F5344CB8AC3E}">
        <p14:creationId xmlns:p14="http://schemas.microsoft.com/office/powerpoint/2010/main" xmlns="" val="255058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One of the ways astronomers identify and learn about celestial objects is to measure their </a:t>
            </a:r>
            <a:r>
              <a:rPr lang="en-US" sz="1200" i="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The characteristic wavelengths of light associated with a star, for instance, depend on the specific physical and chemical processes that take place within and around that star.  </a:t>
            </a:r>
            <a:r>
              <a:rPr lang="en-US" sz="1200" b="1" i="1" u="sng" kern="1200" dirty="0" smtClean="0">
                <a:solidFill>
                  <a:schemeClr val="tx1"/>
                </a:solidFill>
                <a:effectLst/>
                <a:latin typeface="+mn-lt"/>
                <a:ea typeface="+mn-ea"/>
                <a:cs typeface="+mn-cs"/>
              </a:rPr>
              <a:t>Color</a:t>
            </a:r>
            <a:r>
              <a:rPr lang="en-US" sz="1200" b="1" i="1" kern="1200" dirty="0" smtClean="0">
                <a:solidFill>
                  <a:schemeClr val="tx1"/>
                </a:solidFill>
                <a:effectLst/>
                <a:latin typeface="+mn-lt"/>
                <a:ea typeface="+mn-ea"/>
                <a:cs typeface="+mn-cs"/>
              </a:rPr>
              <a:t> is the </a:t>
            </a:r>
            <a:r>
              <a:rPr lang="en-US" sz="1200" b="1" kern="1200" dirty="0" smtClean="0">
                <a:solidFill>
                  <a:schemeClr val="tx1"/>
                </a:solidFill>
                <a:effectLst/>
                <a:latin typeface="+mn-lt"/>
                <a:ea typeface="+mn-ea"/>
                <a:cs typeface="+mn-cs"/>
              </a:rPr>
              <a:t>ratio</a:t>
            </a:r>
            <a:r>
              <a:rPr lang="en-US" sz="1200" b="1" i="1" kern="1200" dirty="0" smtClean="0">
                <a:solidFill>
                  <a:schemeClr val="tx1"/>
                </a:solidFill>
                <a:effectLst/>
                <a:latin typeface="+mn-lt"/>
                <a:ea typeface="+mn-ea"/>
                <a:cs typeface="+mn-cs"/>
              </a:rPr>
              <a:t> of two different wavelengths of light associated with a celestial object</a:t>
            </a:r>
            <a:r>
              <a:rPr lang="en-US" sz="1200" kern="1200" dirty="0" smtClean="0">
                <a:solidFill>
                  <a:schemeClr val="tx1"/>
                </a:solidFill>
                <a:effectLst/>
                <a:latin typeface="+mn-lt"/>
                <a:ea typeface="+mn-ea"/>
                <a:cs typeface="+mn-cs"/>
              </a:rPr>
              <a:t>. The WISE mission takes images of the sky in four wavelengths of infrared light: 3.4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(microns), 4.6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12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and 22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We refer to these as the W1, W2, W3, and W4 bands. Light in the W1 band is typically designated blue, the W2 band green, and the W3 band red. Since brown dwarfs are relatively deficient in W1 (3.4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light and relatively bright in W2 (4.6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light, they appear very green in color images.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DDBA61-A2AB-1443-8C52-3AA6D8B03F80}" type="slidenum">
              <a:rPr lang="en-US" smtClean="0"/>
              <a:pPr/>
              <a:t>4</a:t>
            </a:fld>
            <a:endParaRPr lang="en-US"/>
          </a:p>
        </p:txBody>
      </p:sp>
    </p:spTree>
    <p:extLst>
      <p:ext uri="{BB962C8B-B14F-4D97-AF65-F5344CB8AC3E}">
        <p14:creationId xmlns:p14="http://schemas.microsoft.com/office/powerpoint/2010/main" xmlns="" val="208691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The image on this slide is a combined representational-color image of the same part of the sky as the previous slide (#4). </a:t>
            </a:r>
            <a:r>
              <a:rPr lang="en-US" sz="1200" kern="1200" dirty="0" smtClean="0">
                <a:solidFill>
                  <a:schemeClr val="tx1"/>
                </a:solidFill>
                <a:effectLst/>
                <a:latin typeface="+mn-lt"/>
                <a:ea typeface="+mn-ea"/>
                <a:cs typeface="+mn-cs"/>
              </a:rPr>
              <a:t>Light in the W1 band is designated blue, the W2 band green, and the W3 band red. Based on this information, as well as the previous slide, ask your students if they can now identify the brown dwarf in the image.</a:t>
            </a: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5</a:t>
            </a:fld>
            <a:endParaRPr lang="en-US"/>
          </a:p>
        </p:txBody>
      </p:sp>
    </p:spTree>
    <p:extLst>
      <p:ext uri="{BB962C8B-B14F-4D97-AF65-F5344CB8AC3E}">
        <p14:creationId xmlns:p14="http://schemas.microsoft.com/office/powerpoint/2010/main" xmlns="" val="261599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arrow indicates where the brown dwarf is.</a:t>
            </a: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6</a:t>
            </a:fld>
            <a:endParaRPr lang="en-US"/>
          </a:p>
        </p:txBody>
      </p:sp>
    </p:spTree>
    <p:extLst>
      <p:ext uri="{BB962C8B-B14F-4D97-AF65-F5344CB8AC3E}">
        <p14:creationId xmlns:p14="http://schemas.microsoft.com/office/powerpoint/2010/main" xmlns="" val="375469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find out detailed information about lots of stars and brown dwarfs, astronomers have had to develop techniques for precisely measuring their light. </a:t>
            </a:r>
            <a:r>
              <a:rPr lang="en-US" sz="1200" i="1" kern="1200" dirty="0" smtClean="0">
                <a:solidFill>
                  <a:schemeClr val="tx1"/>
                </a:solidFill>
                <a:effectLst/>
                <a:latin typeface="+mn-lt"/>
                <a:ea typeface="+mn-ea"/>
                <a:cs typeface="+mn-cs"/>
              </a:rPr>
              <a:t>Photometry</a:t>
            </a:r>
            <a:r>
              <a:rPr lang="en-US" sz="1200" kern="1200" dirty="0" smtClean="0">
                <a:solidFill>
                  <a:schemeClr val="tx1"/>
                </a:solidFill>
                <a:effectLst/>
                <a:latin typeface="+mn-lt"/>
                <a:ea typeface="+mn-ea"/>
                <a:cs typeface="+mn-cs"/>
              </a:rPr>
              <a:t> is the technique of measuring a celestial object’s </a:t>
            </a:r>
            <a:r>
              <a:rPr lang="en-US" sz="1200" i="1" kern="1200" dirty="0" smtClean="0">
                <a:solidFill>
                  <a:schemeClr val="tx1"/>
                </a:solidFill>
                <a:effectLst/>
                <a:latin typeface="+mn-lt"/>
                <a:ea typeface="+mn-ea"/>
                <a:cs typeface="+mn-cs"/>
              </a:rPr>
              <a:t>brightness</a:t>
            </a:r>
            <a:r>
              <a:rPr lang="en-US" sz="1200" kern="1200" dirty="0" smtClean="0">
                <a:solidFill>
                  <a:schemeClr val="tx1"/>
                </a:solidFill>
                <a:effectLst/>
                <a:latin typeface="+mn-lt"/>
                <a:ea typeface="+mn-ea"/>
                <a:cs typeface="+mn-cs"/>
              </a:rPr>
              <a:t> or </a:t>
            </a:r>
            <a:r>
              <a:rPr lang="en-US" sz="1200" i="1" kern="1200" dirty="0" smtClean="0">
                <a:solidFill>
                  <a:schemeClr val="tx1"/>
                </a:solidFill>
                <a:effectLst/>
                <a:latin typeface="+mn-lt"/>
                <a:ea typeface="+mn-ea"/>
                <a:cs typeface="+mn-cs"/>
              </a:rPr>
              <a:t>intensity</a:t>
            </a:r>
            <a:r>
              <a:rPr lang="en-US" sz="1200" kern="1200" dirty="0" smtClean="0">
                <a:solidFill>
                  <a:schemeClr val="tx1"/>
                </a:solidFill>
                <a:effectLst/>
                <a:latin typeface="+mn-lt"/>
                <a:ea typeface="+mn-ea"/>
                <a:cs typeface="+mn-cs"/>
              </a:rPr>
              <a:t> – the amount of light in a given wavelength.  In the following section, students will use the computer program </a:t>
            </a:r>
            <a:r>
              <a:rPr lang="en-US" sz="1200" kern="1200" dirty="0" err="1" smtClean="0">
                <a:solidFill>
                  <a:schemeClr val="tx1"/>
                </a:solidFill>
                <a:effectLst/>
                <a:latin typeface="+mn-lt"/>
                <a:ea typeface="+mn-ea"/>
                <a:cs typeface="+mn-cs"/>
              </a:rPr>
              <a:t>SalsaJ</a:t>
            </a:r>
            <a:r>
              <a:rPr lang="en-US" sz="1200" kern="1200" dirty="0" smtClean="0">
                <a:solidFill>
                  <a:schemeClr val="tx1"/>
                </a:solidFill>
                <a:effectLst/>
                <a:latin typeface="+mn-lt"/>
                <a:ea typeface="+mn-ea"/>
                <a:cs typeface="+mn-cs"/>
              </a:rPr>
              <a:t> to systematically measure the intensity of stars and brown dwarfs.</a:t>
            </a:r>
          </a:p>
          <a:p>
            <a:endParaRPr lang="en-US" dirty="0" smtClean="0"/>
          </a:p>
          <a:p>
            <a:r>
              <a:rPr lang="en-US" dirty="0" smtClean="0"/>
              <a:t>Leave this slide up until the students have downloaded their</a:t>
            </a:r>
            <a:r>
              <a:rPr lang="en-US" baseline="0" dirty="0" smtClean="0"/>
              <a:t> images.</a:t>
            </a:r>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7</a:t>
            </a:fld>
            <a:endParaRPr lang="en-US"/>
          </a:p>
        </p:txBody>
      </p:sp>
    </p:spTree>
    <p:extLst>
      <p:ext uri="{BB962C8B-B14F-4D97-AF65-F5344CB8AC3E}">
        <p14:creationId xmlns:p14="http://schemas.microsoft.com/office/powerpoint/2010/main" xmlns="" val="113667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Discuss the talking points on the slide.  Tell your students that a </a:t>
            </a:r>
            <a:r>
              <a:rPr lang="en-US" sz="1200" b="1" kern="1200" dirty="0" smtClean="0">
                <a:solidFill>
                  <a:schemeClr val="tx1"/>
                </a:solidFill>
                <a:effectLst/>
                <a:latin typeface="+mn-lt"/>
                <a:ea typeface="+mn-ea"/>
                <a:cs typeface="+mn-cs"/>
              </a:rPr>
              <a:t>finder chart</a:t>
            </a:r>
            <a:r>
              <a:rPr lang="en-US" sz="1200" kern="1200" dirty="0" smtClean="0">
                <a:solidFill>
                  <a:schemeClr val="tx1"/>
                </a:solidFill>
                <a:effectLst/>
                <a:latin typeface="+mn-lt"/>
                <a:ea typeface="+mn-ea"/>
                <a:cs typeface="+mn-cs"/>
              </a:rPr>
              <a:t> shows them how to locate the objects they will measure. The numbers are arbitrary. The same targets appear in each of the three images they will analyze. Leave this slide up while the students complete the next section.</a:t>
            </a: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8</a:t>
            </a:fld>
            <a:endParaRPr lang="en-US"/>
          </a:p>
        </p:txBody>
      </p:sp>
    </p:spTree>
    <p:extLst>
      <p:ext uri="{BB962C8B-B14F-4D97-AF65-F5344CB8AC3E}">
        <p14:creationId xmlns:p14="http://schemas.microsoft.com/office/powerpoint/2010/main" xmlns="" val="102641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exact same slide as before (#4). </a:t>
            </a:r>
            <a:r>
              <a:rPr lang="en-US" sz="1200" b="1" i="1" kern="1200" dirty="0" smtClean="0">
                <a:solidFill>
                  <a:schemeClr val="tx1"/>
                </a:solidFill>
                <a:effectLst/>
                <a:latin typeface="+mn-lt"/>
                <a:ea typeface="+mn-ea"/>
                <a:cs typeface="+mn-cs"/>
              </a:rPr>
              <a:t>Ask the students to study the slide, especially the ratio of green to blue (W2/W1) and the ratio of red to green (W3/W2)</a:t>
            </a:r>
            <a:r>
              <a:rPr lang="en-US" sz="1200" kern="1200" dirty="0" smtClean="0">
                <a:solidFill>
                  <a:schemeClr val="tx1"/>
                </a:solidFill>
                <a:effectLst/>
                <a:latin typeface="+mn-lt"/>
                <a:ea typeface="+mn-ea"/>
                <a:cs typeface="+mn-cs"/>
              </a:rPr>
              <a:t>, and see if they can guess which of 12 objects they plotted is a brown dwarf (only one of them is).</a:t>
            </a:r>
          </a:p>
          <a:p>
            <a:endParaRPr lang="en-US" dirty="0"/>
          </a:p>
        </p:txBody>
      </p:sp>
      <p:sp>
        <p:nvSpPr>
          <p:cNvPr id="4" name="Slide Number Placeholder 3"/>
          <p:cNvSpPr>
            <a:spLocks noGrp="1"/>
          </p:cNvSpPr>
          <p:nvPr>
            <p:ph type="sldNum" sz="quarter" idx="10"/>
          </p:nvPr>
        </p:nvSpPr>
        <p:spPr/>
        <p:txBody>
          <a:bodyPr/>
          <a:lstStyle/>
          <a:p>
            <a:fld id="{51DDBA61-A2AB-1443-8C52-3AA6D8B03F80}" type="slidenum">
              <a:rPr lang="en-US" smtClean="0"/>
              <a:pPr/>
              <a:t>9</a:t>
            </a:fld>
            <a:endParaRPr lang="en-US"/>
          </a:p>
        </p:txBody>
      </p:sp>
    </p:spTree>
    <p:extLst>
      <p:ext uri="{BB962C8B-B14F-4D97-AF65-F5344CB8AC3E}">
        <p14:creationId xmlns:p14="http://schemas.microsoft.com/office/powerpoint/2010/main" xmlns="" val="47863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E88110-D873-CA44-8D1D-5DED1EC36E8D}"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247433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E88110-D873-CA44-8D1D-5DED1EC36E8D}"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227674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E88110-D873-CA44-8D1D-5DED1EC36E8D}"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2885489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E88110-D873-CA44-8D1D-5DED1EC36E8D}"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23787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E88110-D873-CA44-8D1D-5DED1EC36E8D}"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4251791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E88110-D873-CA44-8D1D-5DED1EC36E8D}" type="datetimeFigureOut">
              <a:rPr lang="en-US" smtClean="0"/>
              <a:pPr/>
              <a:t>6/12/2013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180088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E88110-D873-CA44-8D1D-5DED1EC36E8D}" type="datetimeFigureOut">
              <a:rPr lang="en-US" smtClean="0"/>
              <a:pPr/>
              <a:t>6/12/2013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2651525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88110-D873-CA44-8D1D-5DED1EC36E8D}" type="datetimeFigureOut">
              <a:rPr lang="en-US" smtClean="0"/>
              <a:pPr/>
              <a:t>6/12/2013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124403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88110-D873-CA44-8D1D-5DED1EC36E8D}" type="datetimeFigureOut">
              <a:rPr lang="en-US" smtClean="0"/>
              <a:pPr/>
              <a:t>6/12/2013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407916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88110-D873-CA44-8D1D-5DED1EC36E8D}" type="datetimeFigureOut">
              <a:rPr lang="en-US" smtClean="0"/>
              <a:pPr/>
              <a:t>6/12/2013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145247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88110-D873-CA44-8D1D-5DED1EC36E8D}" type="datetimeFigureOut">
              <a:rPr lang="en-US" smtClean="0"/>
              <a:pPr/>
              <a:t>6/12/2013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3898104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88110-D873-CA44-8D1D-5DED1EC36E8D}" type="datetimeFigureOut">
              <a:rPr lang="en-US" smtClean="0"/>
              <a:pPr/>
              <a:t>6/12/2013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F304D-135A-FB4F-B591-8B03D28D582B}" type="slidenum">
              <a:rPr lang="en-US" smtClean="0"/>
              <a:pPr/>
              <a:t>‹#›</a:t>
            </a:fld>
            <a:endParaRPr lang="en-US"/>
          </a:p>
        </p:txBody>
      </p:sp>
    </p:spTree>
    <p:extLst>
      <p:ext uri="{BB962C8B-B14F-4D97-AF65-F5344CB8AC3E}">
        <p14:creationId xmlns:p14="http://schemas.microsoft.com/office/powerpoint/2010/main" xmlns="" val="2023810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Light Detectives</a:t>
            </a:r>
            <a:endParaRPr lang="en-US" dirty="0"/>
          </a:p>
        </p:txBody>
      </p:sp>
      <p:sp>
        <p:nvSpPr>
          <p:cNvPr id="3" name="Subtitle 2"/>
          <p:cNvSpPr>
            <a:spLocks noGrp="1"/>
          </p:cNvSpPr>
          <p:nvPr>
            <p:ph type="subTitle" idx="1"/>
          </p:nvPr>
        </p:nvSpPr>
        <p:spPr/>
        <p:txBody>
          <a:bodyPr/>
          <a:lstStyle/>
          <a:p>
            <a:endParaRPr lang="en-US"/>
          </a:p>
        </p:txBody>
      </p:sp>
      <p:pic>
        <p:nvPicPr>
          <p:cNvPr id="4" name="Picture 3" descr="light detetctives-01.jpg"/>
          <p:cNvPicPr>
            <a:picLocks noChangeAspect="1"/>
          </p:cNvPicPr>
          <p:nvPr/>
        </p:nvPicPr>
        <p:blipFill rotWithShape="1">
          <a:blip r:embed="rId3">
            <a:extLst>
              <a:ext uri="{28A0092B-C50C-407E-A947-70E740481C1C}">
                <a14:useLocalDpi xmlns:a14="http://schemas.microsoft.com/office/drawing/2010/main" xmlns="" val="0"/>
              </a:ext>
            </a:extLst>
          </a:blip>
          <a:srcRect l="3001" t="6748" r="1823" b="2191"/>
          <a:stretch/>
        </p:blipFill>
        <p:spPr>
          <a:xfrm>
            <a:off x="0" y="0"/>
            <a:ext cx="9144000" cy="7041450"/>
          </a:xfrm>
          <a:prstGeom prst="rect">
            <a:avLst/>
          </a:prstGeom>
        </p:spPr>
      </p:pic>
      <p:sp>
        <p:nvSpPr>
          <p:cNvPr id="8" name="Rectangle 7"/>
          <p:cNvSpPr/>
          <p:nvPr/>
        </p:nvSpPr>
        <p:spPr>
          <a:xfrm>
            <a:off x="2144273" y="1087772"/>
            <a:ext cx="4855466" cy="923330"/>
          </a:xfrm>
          <a:prstGeom prst="rect">
            <a:avLst/>
          </a:prstGeom>
          <a:noFill/>
        </p:spPr>
        <p:txBody>
          <a:bodyPr wrap="none" lIns="91440" tIns="45720" rIns="91440" bIns="45720">
            <a:spAutoFit/>
          </a:bodyPr>
          <a:lstStyle/>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Light Detectives</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Rectangle 8"/>
          <p:cNvSpPr/>
          <p:nvPr/>
        </p:nvSpPr>
        <p:spPr>
          <a:xfrm>
            <a:off x="583719" y="2011602"/>
            <a:ext cx="7974299"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Using </a:t>
            </a: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NASA’s WISE </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to Identify Brown Dwarfs and ULIRGs</a:t>
            </a:r>
          </a:p>
        </p:txBody>
      </p:sp>
    </p:spTree>
    <p:extLst>
      <p:ext uri="{BB962C8B-B14F-4D97-AF65-F5344CB8AC3E}">
        <p14:creationId xmlns:p14="http://schemas.microsoft.com/office/powerpoint/2010/main" xmlns="" val="60104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169330" y="6292336"/>
            <a:ext cx="2859960" cy="428134"/>
            <a:chOff x="273013" y="162468"/>
            <a:chExt cx="2859960" cy="428134"/>
          </a:xfrm>
        </p:grpSpPr>
        <p:sp>
          <p:nvSpPr>
            <p:cNvPr id="9" name="TextBox 8"/>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#10</a:t>
              </a:r>
              <a:endParaRPr lang="en-US" dirty="0">
                <a:solidFill>
                  <a:schemeClr val="accent3">
                    <a:lumMod val="75000"/>
                  </a:schemeClr>
                </a:solidFill>
              </a:endParaRPr>
            </a:p>
          </p:txBody>
        </p:sp>
        <p:pic>
          <p:nvPicPr>
            <p:cNvPr id="10" name="Picture 9"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graphicFrame>
        <p:nvGraphicFramePr>
          <p:cNvPr id="8" name="Chart 7"/>
          <p:cNvGraphicFramePr/>
          <p:nvPr/>
        </p:nvGraphicFramePr>
        <p:xfrm>
          <a:off x="489098" y="361507"/>
          <a:ext cx="8229600" cy="61243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44145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6623" y="1236122"/>
            <a:ext cx="2523067" cy="3693319"/>
          </a:xfrm>
          <a:prstGeom prst="rect">
            <a:avLst/>
          </a:prstGeom>
          <a:noFill/>
        </p:spPr>
        <p:txBody>
          <a:bodyPr wrap="square" rtlCol="0">
            <a:spAutoFit/>
          </a:bodyPr>
          <a:lstStyle/>
          <a:p>
            <a:pPr marL="285750" indent="-285750">
              <a:buFont typeface="Arial"/>
              <a:buChar char="•"/>
            </a:pPr>
            <a:r>
              <a:rPr lang="en-US" dirty="0" smtClean="0"/>
              <a:t>Brown dwarfs have LOW intensity in W1.</a:t>
            </a:r>
          </a:p>
          <a:p>
            <a:pPr marL="285750" indent="-285750">
              <a:buFont typeface="Arial"/>
              <a:buChar char="•"/>
            </a:pPr>
            <a:endParaRPr lang="en-US" dirty="0"/>
          </a:p>
          <a:p>
            <a:pPr marL="285750" indent="-285750">
              <a:buFont typeface="Arial"/>
              <a:buChar char="•"/>
            </a:pPr>
            <a:r>
              <a:rPr lang="en-US" dirty="0" smtClean="0"/>
              <a:t>Brown dwarfs are relatively BRIGHT in W2 light.</a:t>
            </a:r>
          </a:p>
          <a:p>
            <a:pPr marL="285750" indent="-285750">
              <a:buFont typeface="Arial"/>
              <a:buChar char="•"/>
            </a:pPr>
            <a:endParaRPr lang="en-US" dirty="0"/>
          </a:p>
          <a:p>
            <a:pPr marL="285750" indent="-285750">
              <a:buFont typeface="Arial"/>
              <a:buChar char="•"/>
            </a:pPr>
            <a:r>
              <a:rPr lang="en-US" dirty="0" smtClean="0"/>
              <a:t>What objects have high W2/W1 ratios?</a:t>
            </a:r>
          </a:p>
          <a:p>
            <a:pPr marL="285750" indent="-285750">
              <a:buFont typeface="Arial"/>
              <a:buChar char="•"/>
            </a:pPr>
            <a:endParaRPr lang="en-US" dirty="0"/>
          </a:p>
          <a:p>
            <a:pPr marL="285750" indent="-285750">
              <a:buFont typeface="Arial"/>
              <a:buChar char="•"/>
            </a:pPr>
            <a:r>
              <a:rPr lang="en-US" dirty="0" smtClean="0"/>
              <a:t>What objects have higher W3/W2 ratios than brown dwarfs?</a:t>
            </a:r>
            <a:endParaRPr lang="en-US" dirty="0"/>
          </a:p>
        </p:txBody>
      </p:sp>
      <p:sp>
        <p:nvSpPr>
          <p:cNvPr id="4" name="Rectangle 3"/>
          <p:cNvSpPr/>
          <p:nvPr/>
        </p:nvSpPr>
        <p:spPr>
          <a:xfrm>
            <a:off x="2095774" y="122997"/>
            <a:ext cx="4952473"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Color-Color Diagram</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5" name="Group 4"/>
          <p:cNvGrpSpPr/>
          <p:nvPr/>
        </p:nvGrpSpPr>
        <p:grpSpPr>
          <a:xfrm>
            <a:off x="169330" y="6292336"/>
            <a:ext cx="2859960" cy="428134"/>
            <a:chOff x="273013" y="162468"/>
            <a:chExt cx="2859960" cy="428134"/>
          </a:xfrm>
        </p:grpSpPr>
        <p:sp>
          <p:nvSpPr>
            <p:cNvPr id="6" name="TextBox 5"/>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Detectives – #11</a:t>
              </a:r>
              <a:endParaRPr lang="en-US" dirty="0">
                <a:solidFill>
                  <a:schemeClr val="accent3">
                    <a:lumMod val="75000"/>
                  </a:schemeClr>
                </a:solidFill>
              </a:endParaRPr>
            </a:p>
          </p:txBody>
        </p:sp>
        <p:pic>
          <p:nvPicPr>
            <p:cNvPr id="7" name="Picture 6"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graphicFrame>
        <p:nvGraphicFramePr>
          <p:cNvPr id="8" name="Table 7"/>
          <p:cNvGraphicFramePr>
            <a:graphicFrameLocks noGrp="1"/>
          </p:cNvGraphicFramePr>
          <p:nvPr/>
        </p:nvGraphicFramePr>
        <p:xfrm>
          <a:off x="800158" y="1236122"/>
          <a:ext cx="5260400" cy="4218378"/>
        </p:xfrm>
        <a:graphic>
          <a:graphicData uri="http://schemas.openxmlformats.org/drawingml/2006/table">
            <a:tbl>
              <a:tblPr firstRow="1" bandRow="1">
                <a:tableStyleId>{2D5ABB26-0587-4C30-8999-92F81FD0307C}</a:tableStyleId>
              </a:tblPr>
              <a:tblGrid>
                <a:gridCol w="526040"/>
                <a:gridCol w="526040"/>
                <a:gridCol w="526040"/>
                <a:gridCol w="526040"/>
                <a:gridCol w="526040"/>
                <a:gridCol w="526040"/>
                <a:gridCol w="526040"/>
                <a:gridCol w="526040"/>
                <a:gridCol w="526040"/>
                <a:gridCol w="526040"/>
              </a:tblGrid>
              <a:tr h="703063">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r>
              <a:tr h="703063">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r>
              <a:tr h="703063">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r>
              <a:tr h="703063">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r>
              <a:tr h="703063">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r>
              <a:tr h="703063">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tcPr>
                </a:tc>
              </a:tr>
            </a:tbl>
          </a:graphicData>
        </a:graphic>
      </p:graphicFrame>
      <p:sp>
        <p:nvSpPr>
          <p:cNvPr id="9" name="TextBox 8"/>
          <p:cNvSpPr txBox="1"/>
          <p:nvPr/>
        </p:nvSpPr>
        <p:spPr>
          <a:xfrm>
            <a:off x="800159" y="5454502"/>
            <a:ext cx="5458086" cy="307777"/>
          </a:xfrm>
          <a:prstGeom prst="rect">
            <a:avLst/>
          </a:prstGeom>
          <a:noFill/>
        </p:spPr>
        <p:txBody>
          <a:bodyPr wrap="square" rtlCol="0">
            <a:spAutoFit/>
          </a:bodyPr>
          <a:lstStyle/>
          <a:p>
            <a:r>
              <a:rPr lang="en-US" sz="1400" dirty="0" smtClean="0"/>
              <a:t>         0	           1           2           3           4           5           6           7           8           9</a:t>
            </a:r>
            <a:endParaRPr lang="en-US" sz="1400" dirty="0"/>
          </a:p>
        </p:txBody>
      </p:sp>
      <p:sp>
        <p:nvSpPr>
          <p:cNvPr id="10" name="TextBox 9"/>
          <p:cNvSpPr txBox="1"/>
          <p:nvPr/>
        </p:nvSpPr>
        <p:spPr>
          <a:xfrm>
            <a:off x="3029290" y="5784504"/>
            <a:ext cx="1096143" cy="400110"/>
          </a:xfrm>
          <a:prstGeom prst="rect">
            <a:avLst/>
          </a:prstGeom>
          <a:noFill/>
        </p:spPr>
        <p:txBody>
          <a:bodyPr wrap="square" rtlCol="0">
            <a:spAutoFit/>
          </a:bodyPr>
          <a:lstStyle/>
          <a:p>
            <a:r>
              <a:rPr lang="en-US" sz="2000" b="1" dirty="0" smtClean="0"/>
              <a:t>W3/W2</a:t>
            </a:r>
            <a:endParaRPr lang="en-US" sz="2000" dirty="0"/>
          </a:p>
        </p:txBody>
      </p:sp>
      <p:sp>
        <p:nvSpPr>
          <p:cNvPr id="11" name="TextBox 10"/>
          <p:cNvSpPr txBox="1"/>
          <p:nvPr/>
        </p:nvSpPr>
        <p:spPr>
          <a:xfrm>
            <a:off x="169330" y="2860182"/>
            <a:ext cx="492443" cy="1084474"/>
          </a:xfrm>
          <a:prstGeom prst="rect">
            <a:avLst/>
          </a:prstGeom>
          <a:noFill/>
        </p:spPr>
        <p:txBody>
          <a:bodyPr vert="vert270" wrap="square" rtlCol="0">
            <a:spAutoFit/>
          </a:bodyPr>
          <a:lstStyle/>
          <a:p>
            <a:r>
              <a:rPr lang="en-US" sz="2000" b="1" dirty="0" smtClean="0"/>
              <a:t>W2/W1</a:t>
            </a:r>
            <a:endParaRPr lang="en-US" sz="2000" b="1" dirty="0"/>
          </a:p>
        </p:txBody>
      </p:sp>
      <p:sp>
        <p:nvSpPr>
          <p:cNvPr id="12" name="TextBox 11"/>
          <p:cNvSpPr txBox="1"/>
          <p:nvPr/>
        </p:nvSpPr>
        <p:spPr>
          <a:xfrm>
            <a:off x="441617" y="1105786"/>
            <a:ext cx="440313" cy="4218380"/>
          </a:xfrm>
          <a:prstGeom prst="rect">
            <a:avLst/>
          </a:prstGeom>
          <a:noFill/>
        </p:spPr>
        <p:txBody>
          <a:bodyPr vert="wordArtVert" wrap="square" rtlCol="0">
            <a:spAutoFit/>
          </a:bodyPr>
          <a:lstStyle/>
          <a:p>
            <a:r>
              <a:rPr lang="en-US" sz="1400" dirty="0" smtClean="0"/>
              <a:t>5</a:t>
            </a:r>
            <a:r>
              <a:rPr lang="en-US" sz="1100" dirty="0" smtClean="0"/>
              <a:t> </a:t>
            </a:r>
            <a:r>
              <a:rPr lang="en-US" sz="1400" dirty="0" smtClean="0"/>
              <a:t> 4</a:t>
            </a:r>
            <a:r>
              <a:rPr lang="en-US" sz="1100" dirty="0" smtClean="0"/>
              <a:t> </a:t>
            </a:r>
            <a:r>
              <a:rPr lang="en-US" sz="1400" dirty="0" smtClean="0"/>
              <a:t> 3</a:t>
            </a:r>
            <a:r>
              <a:rPr lang="en-US" sz="1100" dirty="0" smtClean="0"/>
              <a:t> </a:t>
            </a:r>
            <a:r>
              <a:rPr lang="en-US" sz="1400" dirty="0" smtClean="0"/>
              <a:t> 2</a:t>
            </a:r>
            <a:r>
              <a:rPr lang="en-US" sz="1100" dirty="0" smtClean="0"/>
              <a:t> </a:t>
            </a:r>
            <a:r>
              <a:rPr lang="en-US" sz="1400" dirty="0" smtClean="0"/>
              <a:t> 1</a:t>
            </a:r>
            <a:r>
              <a:rPr lang="en-US" sz="1100" dirty="0" smtClean="0"/>
              <a:t> </a:t>
            </a:r>
            <a:r>
              <a:rPr lang="en-US" sz="1400" dirty="0" smtClean="0"/>
              <a:t> 0</a:t>
            </a:r>
            <a:endParaRPr lang="en-US" sz="1400" dirty="0"/>
          </a:p>
        </p:txBody>
      </p:sp>
      <p:sp>
        <p:nvSpPr>
          <p:cNvPr id="17" name="Freeform 16"/>
          <p:cNvSpPr/>
          <p:nvPr/>
        </p:nvSpPr>
        <p:spPr>
          <a:xfrm>
            <a:off x="2700670" y="2698144"/>
            <a:ext cx="3387752" cy="1988452"/>
          </a:xfrm>
          <a:custGeom>
            <a:avLst/>
            <a:gdLst>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892595 w 3359888"/>
              <a:gd name="connsiteY13" fmla="*/ 1786270 h 1967024"/>
              <a:gd name="connsiteX14" fmla="*/ 1754372 w 3359888"/>
              <a:gd name="connsiteY14" fmla="*/ 1329070 h 1967024"/>
              <a:gd name="connsiteX15" fmla="*/ 1913860 w 3359888"/>
              <a:gd name="connsiteY15" fmla="*/ 988828 h 1967024"/>
              <a:gd name="connsiteX16" fmla="*/ 1945758 w 3359888"/>
              <a:gd name="connsiteY16" fmla="*/ 776177 h 1967024"/>
              <a:gd name="connsiteX17" fmla="*/ 1786270 w 3359888"/>
              <a:gd name="connsiteY17" fmla="*/ 680484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892595 w 3359888"/>
              <a:gd name="connsiteY13" fmla="*/ 1786270 h 1967024"/>
              <a:gd name="connsiteX14" fmla="*/ 1754372 w 3359888"/>
              <a:gd name="connsiteY14" fmla="*/ 1329070 h 1967024"/>
              <a:gd name="connsiteX15" fmla="*/ 1913860 w 3359888"/>
              <a:gd name="connsiteY15" fmla="*/ 988828 h 1967024"/>
              <a:gd name="connsiteX16" fmla="*/ 1945758 w 3359888"/>
              <a:gd name="connsiteY16" fmla="*/ 776177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892595 w 3359888"/>
              <a:gd name="connsiteY13" fmla="*/ 1786270 h 1967024"/>
              <a:gd name="connsiteX14" fmla="*/ 1754372 w 3359888"/>
              <a:gd name="connsiteY14" fmla="*/ 1329070 h 1967024"/>
              <a:gd name="connsiteX15" fmla="*/ 1913860 w 3359888"/>
              <a:gd name="connsiteY15" fmla="*/ 988828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892595 w 3359888"/>
              <a:gd name="connsiteY13" fmla="*/ 1786270 h 1967024"/>
              <a:gd name="connsiteX14" fmla="*/ 1754372 w 3359888"/>
              <a:gd name="connsiteY14" fmla="*/ 1329070 h 1967024"/>
              <a:gd name="connsiteX15" fmla="*/ 510363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892595 w 3359888"/>
              <a:gd name="connsiteY13" fmla="*/ 1786270 h 1967024"/>
              <a:gd name="connsiteX14" fmla="*/ 510363 w 3359888"/>
              <a:gd name="connsiteY14" fmla="*/ 1648259 h 1967024"/>
              <a:gd name="connsiteX15" fmla="*/ 510363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510363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510363 w 3359888"/>
              <a:gd name="connsiteY15" fmla="*/ 1350122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659218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659218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659218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659218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659218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67024"/>
              <a:gd name="connsiteX1" fmla="*/ 0 w 3359888"/>
              <a:gd name="connsiteY1" fmla="*/ 148856 h 1967024"/>
              <a:gd name="connsiteX2" fmla="*/ 127591 w 3359888"/>
              <a:gd name="connsiteY2" fmla="*/ 53163 h 1967024"/>
              <a:gd name="connsiteX3" fmla="*/ 329609 w 3359888"/>
              <a:gd name="connsiteY3" fmla="*/ 0 h 1967024"/>
              <a:gd name="connsiteX4" fmla="*/ 1286540 w 3359888"/>
              <a:gd name="connsiteY4" fmla="*/ 95693 h 1967024"/>
              <a:gd name="connsiteX5" fmla="*/ 1828800 w 3359888"/>
              <a:gd name="connsiteY5" fmla="*/ 233917 h 1967024"/>
              <a:gd name="connsiteX6" fmla="*/ 2424223 w 3359888"/>
              <a:gd name="connsiteY6" fmla="*/ 446568 h 1967024"/>
              <a:gd name="connsiteX7" fmla="*/ 2977116 w 3359888"/>
              <a:gd name="connsiteY7" fmla="*/ 669852 h 1967024"/>
              <a:gd name="connsiteX8" fmla="*/ 3253563 w 3359888"/>
              <a:gd name="connsiteY8" fmla="*/ 1052624 h 1967024"/>
              <a:gd name="connsiteX9" fmla="*/ 3359888 w 3359888"/>
              <a:gd name="connsiteY9" fmla="*/ 1456661 h 1967024"/>
              <a:gd name="connsiteX10" fmla="*/ 3306726 w 3359888"/>
              <a:gd name="connsiteY10" fmla="*/ 1722475 h 1967024"/>
              <a:gd name="connsiteX11" fmla="*/ 2562446 w 3359888"/>
              <a:gd name="connsiteY11" fmla="*/ 1924493 h 1967024"/>
              <a:gd name="connsiteX12" fmla="*/ 2094614 w 3359888"/>
              <a:gd name="connsiteY12" fmla="*/ 1967024 h 1967024"/>
              <a:gd name="connsiteX13" fmla="*/ 1180214 w 3359888"/>
              <a:gd name="connsiteY13" fmla="*/ 1967024 h 1967024"/>
              <a:gd name="connsiteX14" fmla="*/ 510363 w 3359888"/>
              <a:gd name="connsiteY14" fmla="*/ 1648259 h 1967024"/>
              <a:gd name="connsiteX15" fmla="*/ 659218 w 3359888"/>
              <a:gd name="connsiteY15" fmla="*/ 1243986 h 1967024"/>
              <a:gd name="connsiteX16" fmla="*/ 1201479 w 3359888"/>
              <a:gd name="connsiteY16" fmla="*/ 1041990 h 1967024"/>
              <a:gd name="connsiteX17" fmla="*/ 1424763 w 3359888"/>
              <a:gd name="connsiteY17" fmla="*/ 786810 h 1967024"/>
              <a:gd name="connsiteX18" fmla="*/ 1031358 w 3359888"/>
              <a:gd name="connsiteY18" fmla="*/ 531628 h 1967024"/>
              <a:gd name="connsiteX19" fmla="*/ 170121 w 3359888"/>
              <a:gd name="connsiteY19" fmla="*/ 361507 h 1967024"/>
              <a:gd name="connsiteX20" fmla="*/ 10633 w 3359888"/>
              <a:gd name="connsiteY20" fmla="*/ 233917 h 1967024"/>
              <a:gd name="connsiteX0" fmla="*/ 10633 w 3359888"/>
              <a:gd name="connsiteY0" fmla="*/ 233917 h 1985926"/>
              <a:gd name="connsiteX1" fmla="*/ 0 w 3359888"/>
              <a:gd name="connsiteY1" fmla="*/ 148856 h 1985926"/>
              <a:gd name="connsiteX2" fmla="*/ 127591 w 3359888"/>
              <a:gd name="connsiteY2" fmla="*/ 53163 h 1985926"/>
              <a:gd name="connsiteX3" fmla="*/ 329609 w 3359888"/>
              <a:gd name="connsiteY3" fmla="*/ 0 h 1985926"/>
              <a:gd name="connsiteX4" fmla="*/ 1286540 w 3359888"/>
              <a:gd name="connsiteY4" fmla="*/ 95693 h 1985926"/>
              <a:gd name="connsiteX5" fmla="*/ 1828800 w 3359888"/>
              <a:gd name="connsiteY5" fmla="*/ 233917 h 1985926"/>
              <a:gd name="connsiteX6" fmla="*/ 2424223 w 3359888"/>
              <a:gd name="connsiteY6" fmla="*/ 446568 h 1985926"/>
              <a:gd name="connsiteX7" fmla="*/ 2977116 w 3359888"/>
              <a:gd name="connsiteY7" fmla="*/ 669852 h 1985926"/>
              <a:gd name="connsiteX8" fmla="*/ 3253563 w 3359888"/>
              <a:gd name="connsiteY8" fmla="*/ 1052624 h 1985926"/>
              <a:gd name="connsiteX9" fmla="*/ 3359888 w 3359888"/>
              <a:gd name="connsiteY9" fmla="*/ 1456661 h 1985926"/>
              <a:gd name="connsiteX10" fmla="*/ 3306726 w 3359888"/>
              <a:gd name="connsiteY10" fmla="*/ 1722475 h 1985926"/>
              <a:gd name="connsiteX11" fmla="*/ 2562446 w 3359888"/>
              <a:gd name="connsiteY11" fmla="*/ 1924493 h 1985926"/>
              <a:gd name="connsiteX12" fmla="*/ 2094614 w 3359888"/>
              <a:gd name="connsiteY12" fmla="*/ 1967024 h 1985926"/>
              <a:gd name="connsiteX13" fmla="*/ 1180214 w 3359888"/>
              <a:gd name="connsiteY13" fmla="*/ 1967024 h 1985926"/>
              <a:gd name="connsiteX14" fmla="*/ 510363 w 3359888"/>
              <a:gd name="connsiteY14" fmla="*/ 1648259 h 1985926"/>
              <a:gd name="connsiteX15" fmla="*/ 659218 w 3359888"/>
              <a:gd name="connsiteY15" fmla="*/ 1243986 h 1985926"/>
              <a:gd name="connsiteX16" fmla="*/ 1201479 w 3359888"/>
              <a:gd name="connsiteY16" fmla="*/ 1041990 h 1985926"/>
              <a:gd name="connsiteX17" fmla="*/ 1424763 w 3359888"/>
              <a:gd name="connsiteY17" fmla="*/ 786810 h 1985926"/>
              <a:gd name="connsiteX18" fmla="*/ 1031358 w 3359888"/>
              <a:gd name="connsiteY18" fmla="*/ 531628 h 1985926"/>
              <a:gd name="connsiteX19" fmla="*/ 170121 w 3359888"/>
              <a:gd name="connsiteY19" fmla="*/ 361507 h 1985926"/>
              <a:gd name="connsiteX20" fmla="*/ 10633 w 3359888"/>
              <a:gd name="connsiteY20" fmla="*/ 233917 h 1985926"/>
              <a:gd name="connsiteX0" fmla="*/ 10633 w 3359888"/>
              <a:gd name="connsiteY0" fmla="*/ 233917 h 1985926"/>
              <a:gd name="connsiteX1" fmla="*/ 0 w 3359888"/>
              <a:gd name="connsiteY1" fmla="*/ 148856 h 1985926"/>
              <a:gd name="connsiteX2" fmla="*/ 127591 w 3359888"/>
              <a:gd name="connsiteY2" fmla="*/ 53163 h 1985926"/>
              <a:gd name="connsiteX3" fmla="*/ 329609 w 3359888"/>
              <a:gd name="connsiteY3" fmla="*/ 0 h 1985926"/>
              <a:gd name="connsiteX4" fmla="*/ 1286540 w 3359888"/>
              <a:gd name="connsiteY4" fmla="*/ 95693 h 1985926"/>
              <a:gd name="connsiteX5" fmla="*/ 1828800 w 3359888"/>
              <a:gd name="connsiteY5" fmla="*/ 233917 h 1985926"/>
              <a:gd name="connsiteX6" fmla="*/ 2424223 w 3359888"/>
              <a:gd name="connsiteY6" fmla="*/ 446568 h 1985926"/>
              <a:gd name="connsiteX7" fmla="*/ 2977116 w 3359888"/>
              <a:gd name="connsiteY7" fmla="*/ 669852 h 1985926"/>
              <a:gd name="connsiteX8" fmla="*/ 3253563 w 3359888"/>
              <a:gd name="connsiteY8" fmla="*/ 1052624 h 1985926"/>
              <a:gd name="connsiteX9" fmla="*/ 3359888 w 3359888"/>
              <a:gd name="connsiteY9" fmla="*/ 1456661 h 1985926"/>
              <a:gd name="connsiteX10" fmla="*/ 3306726 w 3359888"/>
              <a:gd name="connsiteY10" fmla="*/ 1722475 h 1985926"/>
              <a:gd name="connsiteX11" fmla="*/ 2562446 w 3359888"/>
              <a:gd name="connsiteY11" fmla="*/ 1924493 h 1985926"/>
              <a:gd name="connsiteX12" fmla="*/ 2094614 w 3359888"/>
              <a:gd name="connsiteY12" fmla="*/ 1967024 h 1985926"/>
              <a:gd name="connsiteX13" fmla="*/ 1180214 w 3359888"/>
              <a:gd name="connsiteY13" fmla="*/ 1967024 h 1985926"/>
              <a:gd name="connsiteX14" fmla="*/ 510363 w 3359888"/>
              <a:gd name="connsiteY14" fmla="*/ 1648259 h 1985926"/>
              <a:gd name="connsiteX15" fmla="*/ 659218 w 3359888"/>
              <a:gd name="connsiteY15" fmla="*/ 1243986 h 1985926"/>
              <a:gd name="connsiteX16" fmla="*/ 1201479 w 3359888"/>
              <a:gd name="connsiteY16" fmla="*/ 1041990 h 1985926"/>
              <a:gd name="connsiteX17" fmla="*/ 1424763 w 3359888"/>
              <a:gd name="connsiteY17" fmla="*/ 786810 h 1985926"/>
              <a:gd name="connsiteX18" fmla="*/ 1031358 w 3359888"/>
              <a:gd name="connsiteY18" fmla="*/ 531628 h 1985926"/>
              <a:gd name="connsiteX19" fmla="*/ 170121 w 3359888"/>
              <a:gd name="connsiteY19" fmla="*/ 361507 h 1985926"/>
              <a:gd name="connsiteX20" fmla="*/ 10633 w 3359888"/>
              <a:gd name="connsiteY20" fmla="*/ 233917 h 1985926"/>
              <a:gd name="connsiteX0" fmla="*/ 10633 w 3359888"/>
              <a:gd name="connsiteY0" fmla="*/ 233917 h 1985926"/>
              <a:gd name="connsiteX1" fmla="*/ 0 w 3359888"/>
              <a:gd name="connsiteY1" fmla="*/ 148856 h 1985926"/>
              <a:gd name="connsiteX2" fmla="*/ 127591 w 3359888"/>
              <a:gd name="connsiteY2" fmla="*/ 53163 h 1985926"/>
              <a:gd name="connsiteX3" fmla="*/ 329609 w 3359888"/>
              <a:gd name="connsiteY3" fmla="*/ 0 h 1985926"/>
              <a:gd name="connsiteX4" fmla="*/ 1286540 w 3359888"/>
              <a:gd name="connsiteY4" fmla="*/ 95693 h 1985926"/>
              <a:gd name="connsiteX5" fmla="*/ 1828800 w 3359888"/>
              <a:gd name="connsiteY5" fmla="*/ 233917 h 1985926"/>
              <a:gd name="connsiteX6" fmla="*/ 2424223 w 3359888"/>
              <a:gd name="connsiteY6" fmla="*/ 446568 h 1985926"/>
              <a:gd name="connsiteX7" fmla="*/ 2977116 w 3359888"/>
              <a:gd name="connsiteY7" fmla="*/ 669852 h 1985926"/>
              <a:gd name="connsiteX8" fmla="*/ 3253563 w 3359888"/>
              <a:gd name="connsiteY8" fmla="*/ 1052624 h 1985926"/>
              <a:gd name="connsiteX9" fmla="*/ 3359888 w 3359888"/>
              <a:gd name="connsiteY9" fmla="*/ 1456661 h 1985926"/>
              <a:gd name="connsiteX10" fmla="*/ 3306726 w 3359888"/>
              <a:gd name="connsiteY10" fmla="*/ 1722475 h 1985926"/>
              <a:gd name="connsiteX11" fmla="*/ 2562446 w 3359888"/>
              <a:gd name="connsiteY11" fmla="*/ 1924493 h 1985926"/>
              <a:gd name="connsiteX12" fmla="*/ 2094614 w 3359888"/>
              <a:gd name="connsiteY12" fmla="*/ 1967024 h 1985926"/>
              <a:gd name="connsiteX13" fmla="*/ 1180214 w 3359888"/>
              <a:gd name="connsiteY13" fmla="*/ 1967024 h 1985926"/>
              <a:gd name="connsiteX14" fmla="*/ 510363 w 3359888"/>
              <a:gd name="connsiteY14" fmla="*/ 1648259 h 1985926"/>
              <a:gd name="connsiteX15" fmla="*/ 659218 w 3359888"/>
              <a:gd name="connsiteY15" fmla="*/ 1243986 h 1985926"/>
              <a:gd name="connsiteX16" fmla="*/ 1201479 w 3359888"/>
              <a:gd name="connsiteY16" fmla="*/ 1041990 h 1985926"/>
              <a:gd name="connsiteX17" fmla="*/ 1424763 w 3359888"/>
              <a:gd name="connsiteY17" fmla="*/ 786810 h 1985926"/>
              <a:gd name="connsiteX18" fmla="*/ 1031358 w 3359888"/>
              <a:gd name="connsiteY18" fmla="*/ 531628 h 1985926"/>
              <a:gd name="connsiteX19" fmla="*/ 170121 w 3359888"/>
              <a:gd name="connsiteY19" fmla="*/ 361507 h 1985926"/>
              <a:gd name="connsiteX20" fmla="*/ 10633 w 3359888"/>
              <a:gd name="connsiteY20" fmla="*/ 233917 h 1985926"/>
              <a:gd name="connsiteX0" fmla="*/ 10633 w 3359888"/>
              <a:gd name="connsiteY0" fmla="*/ 233917 h 1985926"/>
              <a:gd name="connsiteX1" fmla="*/ 0 w 3359888"/>
              <a:gd name="connsiteY1" fmla="*/ 148856 h 1985926"/>
              <a:gd name="connsiteX2" fmla="*/ 127591 w 3359888"/>
              <a:gd name="connsiteY2" fmla="*/ 53163 h 1985926"/>
              <a:gd name="connsiteX3" fmla="*/ 329609 w 3359888"/>
              <a:gd name="connsiteY3" fmla="*/ 0 h 1985926"/>
              <a:gd name="connsiteX4" fmla="*/ 1286540 w 3359888"/>
              <a:gd name="connsiteY4" fmla="*/ 95693 h 1985926"/>
              <a:gd name="connsiteX5" fmla="*/ 1828800 w 3359888"/>
              <a:gd name="connsiteY5" fmla="*/ 233917 h 1985926"/>
              <a:gd name="connsiteX6" fmla="*/ 2424223 w 3359888"/>
              <a:gd name="connsiteY6" fmla="*/ 446568 h 1985926"/>
              <a:gd name="connsiteX7" fmla="*/ 2977116 w 3359888"/>
              <a:gd name="connsiteY7" fmla="*/ 669852 h 1985926"/>
              <a:gd name="connsiteX8" fmla="*/ 3253563 w 3359888"/>
              <a:gd name="connsiteY8" fmla="*/ 1052624 h 1985926"/>
              <a:gd name="connsiteX9" fmla="*/ 3359888 w 3359888"/>
              <a:gd name="connsiteY9" fmla="*/ 1456661 h 1985926"/>
              <a:gd name="connsiteX10" fmla="*/ 3306726 w 3359888"/>
              <a:gd name="connsiteY10" fmla="*/ 1722475 h 1985926"/>
              <a:gd name="connsiteX11" fmla="*/ 2562446 w 3359888"/>
              <a:gd name="connsiteY11" fmla="*/ 1924493 h 1985926"/>
              <a:gd name="connsiteX12" fmla="*/ 2094614 w 3359888"/>
              <a:gd name="connsiteY12" fmla="*/ 1967024 h 1985926"/>
              <a:gd name="connsiteX13" fmla="*/ 1180214 w 3359888"/>
              <a:gd name="connsiteY13" fmla="*/ 1967024 h 1985926"/>
              <a:gd name="connsiteX14" fmla="*/ 510363 w 3359888"/>
              <a:gd name="connsiteY14" fmla="*/ 1648259 h 1985926"/>
              <a:gd name="connsiteX15" fmla="*/ 659218 w 3359888"/>
              <a:gd name="connsiteY15" fmla="*/ 1243986 h 1985926"/>
              <a:gd name="connsiteX16" fmla="*/ 1201479 w 3359888"/>
              <a:gd name="connsiteY16" fmla="*/ 1041990 h 1985926"/>
              <a:gd name="connsiteX17" fmla="*/ 1424763 w 3359888"/>
              <a:gd name="connsiteY17" fmla="*/ 786810 h 1985926"/>
              <a:gd name="connsiteX18" fmla="*/ 1031358 w 3359888"/>
              <a:gd name="connsiteY18" fmla="*/ 531628 h 1985926"/>
              <a:gd name="connsiteX19" fmla="*/ 170121 w 3359888"/>
              <a:gd name="connsiteY19" fmla="*/ 361507 h 1985926"/>
              <a:gd name="connsiteX20" fmla="*/ 10633 w 3359888"/>
              <a:gd name="connsiteY20" fmla="*/ 233917 h 1985926"/>
              <a:gd name="connsiteX0" fmla="*/ 10633 w 3359888"/>
              <a:gd name="connsiteY0" fmla="*/ 233917 h 1985926"/>
              <a:gd name="connsiteX1" fmla="*/ 0 w 3359888"/>
              <a:gd name="connsiteY1" fmla="*/ 148856 h 1985926"/>
              <a:gd name="connsiteX2" fmla="*/ 127591 w 3359888"/>
              <a:gd name="connsiteY2" fmla="*/ 53163 h 1985926"/>
              <a:gd name="connsiteX3" fmla="*/ 329609 w 3359888"/>
              <a:gd name="connsiteY3" fmla="*/ 0 h 1985926"/>
              <a:gd name="connsiteX4" fmla="*/ 1286540 w 3359888"/>
              <a:gd name="connsiteY4" fmla="*/ 95693 h 1985926"/>
              <a:gd name="connsiteX5" fmla="*/ 1828800 w 3359888"/>
              <a:gd name="connsiteY5" fmla="*/ 233917 h 1985926"/>
              <a:gd name="connsiteX6" fmla="*/ 2424223 w 3359888"/>
              <a:gd name="connsiteY6" fmla="*/ 446568 h 1985926"/>
              <a:gd name="connsiteX7" fmla="*/ 2977116 w 3359888"/>
              <a:gd name="connsiteY7" fmla="*/ 669852 h 1985926"/>
              <a:gd name="connsiteX8" fmla="*/ 3253563 w 3359888"/>
              <a:gd name="connsiteY8" fmla="*/ 1052624 h 1985926"/>
              <a:gd name="connsiteX9" fmla="*/ 3359888 w 3359888"/>
              <a:gd name="connsiteY9" fmla="*/ 1456661 h 1985926"/>
              <a:gd name="connsiteX10" fmla="*/ 3306726 w 3359888"/>
              <a:gd name="connsiteY10" fmla="*/ 1722475 h 1985926"/>
              <a:gd name="connsiteX11" fmla="*/ 2562446 w 3359888"/>
              <a:gd name="connsiteY11" fmla="*/ 1924493 h 1985926"/>
              <a:gd name="connsiteX12" fmla="*/ 2094614 w 3359888"/>
              <a:gd name="connsiteY12" fmla="*/ 1967024 h 1985926"/>
              <a:gd name="connsiteX13" fmla="*/ 1180214 w 3359888"/>
              <a:gd name="connsiteY13" fmla="*/ 1967024 h 1985926"/>
              <a:gd name="connsiteX14" fmla="*/ 510363 w 3359888"/>
              <a:gd name="connsiteY14" fmla="*/ 1648259 h 1985926"/>
              <a:gd name="connsiteX15" fmla="*/ 659218 w 3359888"/>
              <a:gd name="connsiteY15" fmla="*/ 1243986 h 1985926"/>
              <a:gd name="connsiteX16" fmla="*/ 1201479 w 3359888"/>
              <a:gd name="connsiteY16" fmla="*/ 1041990 h 1985926"/>
              <a:gd name="connsiteX17" fmla="*/ 1424763 w 3359888"/>
              <a:gd name="connsiteY17" fmla="*/ 786810 h 1985926"/>
              <a:gd name="connsiteX18" fmla="*/ 1031358 w 3359888"/>
              <a:gd name="connsiteY18" fmla="*/ 531628 h 1985926"/>
              <a:gd name="connsiteX19" fmla="*/ 170121 w 3359888"/>
              <a:gd name="connsiteY19" fmla="*/ 361507 h 1985926"/>
              <a:gd name="connsiteX20" fmla="*/ 10633 w 3359888"/>
              <a:gd name="connsiteY20" fmla="*/ 233917 h 1985926"/>
              <a:gd name="connsiteX0" fmla="*/ 10633 w 3338623"/>
              <a:gd name="connsiteY0" fmla="*/ 233917 h 1985926"/>
              <a:gd name="connsiteX1" fmla="*/ 0 w 3338623"/>
              <a:gd name="connsiteY1" fmla="*/ 148856 h 1985926"/>
              <a:gd name="connsiteX2" fmla="*/ 127591 w 3338623"/>
              <a:gd name="connsiteY2" fmla="*/ 53163 h 1985926"/>
              <a:gd name="connsiteX3" fmla="*/ 329609 w 3338623"/>
              <a:gd name="connsiteY3" fmla="*/ 0 h 1985926"/>
              <a:gd name="connsiteX4" fmla="*/ 1286540 w 3338623"/>
              <a:gd name="connsiteY4" fmla="*/ 95693 h 1985926"/>
              <a:gd name="connsiteX5" fmla="*/ 1828800 w 3338623"/>
              <a:gd name="connsiteY5" fmla="*/ 233917 h 1985926"/>
              <a:gd name="connsiteX6" fmla="*/ 2424223 w 3338623"/>
              <a:gd name="connsiteY6" fmla="*/ 446568 h 1985926"/>
              <a:gd name="connsiteX7" fmla="*/ 2977116 w 3338623"/>
              <a:gd name="connsiteY7" fmla="*/ 669852 h 1985926"/>
              <a:gd name="connsiteX8" fmla="*/ 3253563 w 3338623"/>
              <a:gd name="connsiteY8" fmla="*/ 1052624 h 1985926"/>
              <a:gd name="connsiteX9" fmla="*/ 3338623 w 3338623"/>
              <a:gd name="connsiteY9" fmla="*/ 1424764 h 1985926"/>
              <a:gd name="connsiteX10" fmla="*/ 3306726 w 3338623"/>
              <a:gd name="connsiteY10" fmla="*/ 1722475 h 1985926"/>
              <a:gd name="connsiteX11" fmla="*/ 2562446 w 3338623"/>
              <a:gd name="connsiteY11" fmla="*/ 1924493 h 1985926"/>
              <a:gd name="connsiteX12" fmla="*/ 2094614 w 3338623"/>
              <a:gd name="connsiteY12" fmla="*/ 1967024 h 1985926"/>
              <a:gd name="connsiteX13" fmla="*/ 1180214 w 3338623"/>
              <a:gd name="connsiteY13" fmla="*/ 1967024 h 1985926"/>
              <a:gd name="connsiteX14" fmla="*/ 510363 w 3338623"/>
              <a:gd name="connsiteY14" fmla="*/ 1648259 h 1985926"/>
              <a:gd name="connsiteX15" fmla="*/ 659218 w 3338623"/>
              <a:gd name="connsiteY15" fmla="*/ 1243986 h 1985926"/>
              <a:gd name="connsiteX16" fmla="*/ 1201479 w 3338623"/>
              <a:gd name="connsiteY16" fmla="*/ 1041990 h 1985926"/>
              <a:gd name="connsiteX17" fmla="*/ 1424763 w 3338623"/>
              <a:gd name="connsiteY17" fmla="*/ 786810 h 1985926"/>
              <a:gd name="connsiteX18" fmla="*/ 1031358 w 3338623"/>
              <a:gd name="connsiteY18" fmla="*/ 531628 h 1985926"/>
              <a:gd name="connsiteX19" fmla="*/ 170121 w 3338623"/>
              <a:gd name="connsiteY19" fmla="*/ 361507 h 1985926"/>
              <a:gd name="connsiteX20" fmla="*/ 10633 w 3338623"/>
              <a:gd name="connsiteY20" fmla="*/ 233917 h 1985926"/>
              <a:gd name="connsiteX0" fmla="*/ 10633 w 3338772"/>
              <a:gd name="connsiteY0" fmla="*/ 233917 h 1985926"/>
              <a:gd name="connsiteX1" fmla="*/ 0 w 3338772"/>
              <a:gd name="connsiteY1" fmla="*/ 148856 h 1985926"/>
              <a:gd name="connsiteX2" fmla="*/ 127591 w 3338772"/>
              <a:gd name="connsiteY2" fmla="*/ 53163 h 1985926"/>
              <a:gd name="connsiteX3" fmla="*/ 329609 w 3338772"/>
              <a:gd name="connsiteY3" fmla="*/ 0 h 1985926"/>
              <a:gd name="connsiteX4" fmla="*/ 1286540 w 3338772"/>
              <a:gd name="connsiteY4" fmla="*/ 95693 h 1985926"/>
              <a:gd name="connsiteX5" fmla="*/ 1828800 w 3338772"/>
              <a:gd name="connsiteY5" fmla="*/ 233917 h 1985926"/>
              <a:gd name="connsiteX6" fmla="*/ 2424223 w 3338772"/>
              <a:gd name="connsiteY6" fmla="*/ 446568 h 1985926"/>
              <a:gd name="connsiteX7" fmla="*/ 2977116 w 3338772"/>
              <a:gd name="connsiteY7" fmla="*/ 669852 h 1985926"/>
              <a:gd name="connsiteX8" fmla="*/ 3253563 w 3338772"/>
              <a:gd name="connsiteY8" fmla="*/ 1052624 h 1985926"/>
              <a:gd name="connsiteX9" fmla="*/ 3338623 w 3338772"/>
              <a:gd name="connsiteY9" fmla="*/ 1424764 h 1985926"/>
              <a:gd name="connsiteX10" fmla="*/ 3306726 w 3338772"/>
              <a:gd name="connsiteY10" fmla="*/ 1722475 h 1985926"/>
              <a:gd name="connsiteX11" fmla="*/ 2562446 w 3338772"/>
              <a:gd name="connsiteY11" fmla="*/ 1924493 h 1985926"/>
              <a:gd name="connsiteX12" fmla="*/ 2094614 w 3338772"/>
              <a:gd name="connsiteY12" fmla="*/ 1967024 h 1985926"/>
              <a:gd name="connsiteX13" fmla="*/ 1180214 w 3338772"/>
              <a:gd name="connsiteY13" fmla="*/ 1967024 h 1985926"/>
              <a:gd name="connsiteX14" fmla="*/ 510363 w 3338772"/>
              <a:gd name="connsiteY14" fmla="*/ 1648259 h 1985926"/>
              <a:gd name="connsiteX15" fmla="*/ 659218 w 3338772"/>
              <a:gd name="connsiteY15" fmla="*/ 1243986 h 1985926"/>
              <a:gd name="connsiteX16" fmla="*/ 1201479 w 3338772"/>
              <a:gd name="connsiteY16" fmla="*/ 1041990 h 1985926"/>
              <a:gd name="connsiteX17" fmla="*/ 1424763 w 3338772"/>
              <a:gd name="connsiteY17" fmla="*/ 786810 h 1985926"/>
              <a:gd name="connsiteX18" fmla="*/ 1031358 w 3338772"/>
              <a:gd name="connsiteY18" fmla="*/ 531628 h 1985926"/>
              <a:gd name="connsiteX19" fmla="*/ 170121 w 3338772"/>
              <a:gd name="connsiteY19" fmla="*/ 361507 h 1985926"/>
              <a:gd name="connsiteX20" fmla="*/ 10633 w 3338772"/>
              <a:gd name="connsiteY20" fmla="*/ 233917 h 1985926"/>
              <a:gd name="connsiteX0" fmla="*/ 10633 w 3352524"/>
              <a:gd name="connsiteY0" fmla="*/ 233917 h 1985926"/>
              <a:gd name="connsiteX1" fmla="*/ 0 w 3352524"/>
              <a:gd name="connsiteY1" fmla="*/ 148856 h 1985926"/>
              <a:gd name="connsiteX2" fmla="*/ 127591 w 3352524"/>
              <a:gd name="connsiteY2" fmla="*/ 53163 h 1985926"/>
              <a:gd name="connsiteX3" fmla="*/ 329609 w 3352524"/>
              <a:gd name="connsiteY3" fmla="*/ 0 h 1985926"/>
              <a:gd name="connsiteX4" fmla="*/ 1286540 w 3352524"/>
              <a:gd name="connsiteY4" fmla="*/ 95693 h 1985926"/>
              <a:gd name="connsiteX5" fmla="*/ 1828800 w 3352524"/>
              <a:gd name="connsiteY5" fmla="*/ 233917 h 1985926"/>
              <a:gd name="connsiteX6" fmla="*/ 2424223 w 3352524"/>
              <a:gd name="connsiteY6" fmla="*/ 446568 h 1985926"/>
              <a:gd name="connsiteX7" fmla="*/ 2977116 w 3352524"/>
              <a:gd name="connsiteY7" fmla="*/ 669852 h 1985926"/>
              <a:gd name="connsiteX8" fmla="*/ 3253563 w 3352524"/>
              <a:gd name="connsiteY8" fmla="*/ 1052624 h 1985926"/>
              <a:gd name="connsiteX9" fmla="*/ 3338623 w 3352524"/>
              <a:gd name="connsiteY9" fmla="*/ 1424764 h 1985926"/>
              <a:gd name="connsiteX10" fmla="*/ 3306726 w 3352524"/>
              <a:gd name="connsiteY10" fmla="*/ 1722475 h 1985926"/>
              <a:gd name="connsiteX11" fmla="*/ 2562446 w 3352524"/>
              <a:gd name="connsiteY11" fmla="*/ 1924493 h 1985926"/>
              <a:gd name="connsiteX12" fmla="*/ 2094614 w 3352524"/>
              <a:gd name="connsiteY12" fmla="*/ 1967024 h 1985926"/>
              <a:gd name="connsiteX13" fmla="*/ 1180214 w 3352524"/>
              <a:gd name="connsiteY13" fmla="*/ 1967024 h 1985926"/>
              <a:gd name="connsiteX14" fmla="*/ 510363 w 3352524"/>
              <a:gd name="connsiteY14" fmla="*/ 1648259 h 1985926"/>
              <a:gd name="connsiteX15" fmla="*/ 659218 w 3352524"/>
              <a:gd name="connsiteY15" fmla="*/ 1243986 h 1985926"/>
              <a:gd name="connsiteX16" fmla="*/ 1201479 w 3352524"/>
              <a:gd name="connsiteY16" fmla="*/ 1041990 h 1985926"/>
              <a:gd name="connsiteX17" fmla="*/ 1424763 w 3352524"/>
              <a:gd name="connsiteY17" fmla="*/ 786810 h 1985926"/>
              <a:gd name="connsiteX18" fmla="*/ 1031358 w 3352524"/>
              <a:gd name="connsiteY18" fmla="*/ 531628 h 1985926"/>
              <a:gd name="connsiteX19" fmla="*/ 170121 w 3352524"/>
              <a:gd name="connsiteY19" fmla="*/ 361507 h 1985926"/>
              <a:gd name="connsiteX20" fmla="*/ 10633 w 3352524"/>
              <a:gd name="connsiteY20" fmla="*/ 233917 h 1985926"/>
              <a:gd name="connsiteX0" fmla="*/ 10633 w 3387752"/>
              <a:gd name="connsiteY0" fmla="*/ 233917 h 1985926"/>
              <a:gd name="connsiteX1" fmla="*/ 0 w 3387752"/>
              <a:gd name="connsiteY1" fmla="*/ 148856 h 1985926"/>
              <a:gd name="connsiteX2" fmla="*/ 127591 w 3387752"/>
              <a:gd name="connsiteY2" fmla="*/ 53163 h 1985926"/>
              <a:gd name="connsiteX3" fmla="*/ 329609 w 3387752"/>
              <a:gd name="connsiteY3" fmla="*/ 0 h 1985926"/>
              <a:gd name="connsiteX4" fmla="*/ 1286540 w 3387752"/>
              <a:gd name="connsiteY4" fmla="*/ 95693 h 1985926"/>
              <a:gd name="connsiteX5" fmla="*/ 1828800 w 3387752"/>
              <a:gd name="connsiteY5" fmla="*/ 233917 h 1985926"/>
              <a:gd name="connsiteX6" fmla="*/ 2424223 w 3387752"/>
              <a:gd name="connsiteY6" fmla="*/ 446568 h 1985926"/>
              <a:gd name="connsiteX7" fmla="*/ 2977116 w 3387752"/>
              <a:gd name="connsiteY7" fmla="*/ 669852 h 1985926"/>
              <a:gd name="connsiteX8" fmla="*/ 3253563 w 3387752"/>
              <a:gd name="connsiteY8" fmla="*/ 1052624 h 1985926"/>
              <a:gd name="connsiteX9" fmla="*/ 3381153 w 3387752"/>
              <a:gd name="connsiteY9" fmla="*/ 1424764 h 1985926"/>
              <a:gd name="connsiteX10" fmla="*/ 3306726 w 3387752"/>
              <a:gd name="connsiteY10" fmla="*/ 1722475 h 1985926"/>
              <a:gd name="connsiteX11" fmla="*/ 2562446 w 3387752"/>
              <a:gd name="connsiteY11" fmla="*/ 1924493 h 1985926"/>
              <a:gd name="connsiteX12" fmla="*/ 2094614 w 3387752"/>
              <a:gd name="connsiteY12" fmla="*/ 1967024 h 1985926"/>
              <a:gd name="connsiteX13" fmla="*/ 1180214 w 3387752"/>
              <a:gd name="connsiteY13" fmla="*/ 1967024 h 1985926"/>
              <a:gd name="connsiteX14" fmla="*/ 510363 w 3387752"/>
              <a:gd name="connsiteY14" fmla="*/ 1648259 h 1985926"/>
              <a:gd name="connsiteX15" fmla="*/ 659218 w 3387752"/>
              <a:gd name="connsiteY15" fmla="*/ 1243986 h 1985926"/>
              <a:gd name="connsiteX16" fmla="*/ 1201479 w 3387752"/>
              <a:gd name="connsiteY16" fmla="*/ 1041990 h 1985926"/>
              <a:gd name="connsiteX17" fmla="*/ 1424763 w 3387752"/>
              <a:gd name="connsiteY17" fmla="*/ 786810 h 1985926"/>
              <a:gd name="connsiteX18" fmla="*/ 1031358 w 3387752"/>
              <a:gd name="connsiteY18" fmla="*/ 531628 h 1985926"/>
              <a:gd name="connsiteX19" fmla="*/ 170121 w 3387752"/>
              <a:gd name="connsiteY19" fmla="*/ 361507 h 1985926"/>
              <a:gd name="connsiteX20" fmla="*/ 10633 w 3387752"/>
              <a:gd name="connsiteY20" fmla="*/ 233917 h 1985926"/>
              <a:gd name="connsiteX0" fmla="*/ 10633 w 3387752"/>
              <a:gd name="connsiteY0" fmla="*/ 233917 h 1985926"/>
              <a:gd name="connsiteX1" fmla="*/ 0 w 3387752"/>
              <a:gd name="connsiteY1" fmla="*/ 148856 h 1985926"/>
              <a:gd name="connsiteX2" fmla="*/ 127591 w 3387752"/>
              <a:gd name="connsiteY2" fmla="*/ 53163 h 1985926"/>
              <a:gd name="connsiteX3" fmla="*/ 329609 w 3387752"/>
              <a:gd name="connsiteY3" fmla="*/ 0 h 1985926"/>
              <a:gd name="connsiteX4" fmla="*/ 1286540 w 3387752"/>
              <a:gd name="connsiteY4" fmla="*/ 95693 h 1985926"/>
              <a:gd name="connsiteX5" fmla="*/ 1828800 w 3387752"/>
              <a:gd name="connsiteY5" fmla="*/ 233917 h 1985926"/>
              <a:gd name="connsiteX6" fmla="*/ 2424223 w 3387752"/>
              <a:gd name="connsiteY6" fmla="*/ 446568 h 1985926"/>
              <a:gd name="connsiteX7" fmla="*/ 2977116 w 3387752"/>
              <a:gd name="connsiteY7" fmla="*/ 669852 h 1985926"/>
              <a:gd name="connsiteX8" fmla="*/ 3253563 w 3387752"/>
              <a:gd name="connsiteY8" fmla="*/ 1052624 h 1985926"/>
              <a:gd name="connsiteX9" fmla="*/ 3381153 w 3387752"/>
              <a:gd name="connsiteY9" fmla="*/ 1424764 h 1985926"/>
              <a:gd name="connsiteX10" fmla="*/ 3306726 w 3387752"/>
              <a:gd name="connsiteY10" fmla="*/ 1722475 h 1985926"/>
              <a:gd name="connsiteX11" fmla="*/ 2562446 w 3387752"/>
              <a:gd name="connsiteY11" fmla="*/ 1924493 h 1985926"/>
              <a:gd name="connsiteX12" fmla="*/ 2094614 w 3387752"/>
              <a:gd name="connsiteY12" fmla="*/ 1967024 h 1985926"/>
              <a:gd name="connsiteX13" fmla="*/ 1180214 w 3387752"/>
              <a:gd name="connsiteY13" fmla="*/ 1967024 h 1985926"/>
              <a:gd name="connsiteX14" fmla="*/ 510363 w 3387752"/>
              <a:gd name="connsiteY14" fmla="*/ 1648259 h 1985926"/>
              <a:gd name="connsiteX15" fmla="*/ 659218 w 3387752"/>
              <a:gd name="connsiteY15" fmla="*/ 1243986 h 1985926"/>
              <a:gd name="connsiteX16" fmla="*/ 1201479 w 3387752"/>
              <a:gd name="connsiteY16" fmla="*/ 1041990 h 1985926"/>
              <a:gd name="connsiteX17" fmla="*/ 1424763 w 3387752"/>
              <a:gd name="connsiteY17" fmla="*/ 786810 h 1985926"/>
              <a:gd name="connsiteX18" fmla="*/ 1031358 w 3387752"/>
              <a:gd name="connsiteY18" fmla="*/ 531628 h 1985926"/>
              <a:gd name="connsiteX19" fmla="*/ 170121 w 3387752"/>
              <a:gd name="connsiteY19" fmla="*/ 361507 h 1985926"/>
              <a:gd name="connsiteX20" fmla="*/ 10633 w 3387752"/>
              <a:gd name="connsiteY20" fmla="*/ 233917 h 1985926"/>
              <a:gd name="connsiteX0" fmla="*/ 10633 w 3387752"/>
              <a:gd name="connsiteY0" fmla="*/ 233917 h 1985926"/>
              <a:gd name="connsiteX1" fmla="*/ 0 w 3387752"/>
              <a:gd name="connsiteY1" fmla="*/ 148856 h 1985926"/>
              <a:gd name="connsiteX2" fmla="*/ 127591 w 3387752"/>
              <a:gd name="connsiteY2" fmla="*/ 53163 h 1985926"/>
              <a:gd name="connsiteX3" fmla="*/ 329609 w 3387752"/>
              <a:gd name="connsiteY3" fmla="*/ 0 h 1985926"/>
              <a:gd name="connsiteX4" fmla="*/ 1286540 w 3387752"/>
              <a:gd name="connsiteY4" fmla="*/ 95693 h 1985926"/>
              <a:gd name="connsiteX5" fmla="*/ 1828800 w 3387752"/>
              <a:gd name="connsiteY5" fmla="*/ 233917 h 1985926"/>
              <a:gd name="connsiteX6" fmla="*/ 2424223 w 3387752"/>
              <a:gd name="connsiteY6" fmla="*/ 446568 h 1985926"/>
              <a:gd name="connsiteX7" fmla="*/ 2977116 w 3387752"/>
              <a:gd name="connsiteY7" fmla="*/ 669852 h 1985926"/>
              <a:gd name="connsiteX8" fmla="*/ 3253563 w 3387752"/>
              <a:gd name="connsiteY8" fmla="*/ 1052624 h 1985926"/>
              <a:gd name="connsiteX9" fmla="*/ 3381153 w 3387752"/>
              <a:gd name="connsiteY9" fmla="*/ 1424764 h 1985926"/>
              <a:gd name="connsiteX10" fmla="*/ 3306726 w 3387752"/>
              <a:gd name="connsiteY10" fmla="*/ 1722475 h 1985926"/>
              <a:gd name="connsiteX11" fmla="*/ 2562446 w 3387752"/>
              <a:gd name="connsiteY11" fmla="*/ 1924493 h 1985926"/>
              <a:gd name="connsiteX12" fmla="*/ 2094614 w 3387752"/>
              <a:gd name="connsiteY12" fmla="*/ 1967024 h 1985926"/>
              <a:gd name="connsiteX13" fmla="*/ 1180214 w 3387752"/>
              <a:gd name="connsiteY13" fmla="*/ 1967024 h 1985926"/>
              <a:gd name="connsiteX14" fmla="*/ 510363 w 3387752"/>
              <a:gd name="connsiteY14" fmla="*/ 1648259 h 1985926"/>
              <a:gd name="connsiteX15" fmla="*/ 659218 w 3387752"/>
              <a:gd name="connsiteY15" fmla="*/ 1243986 h 1985926"/>
              <a:gd name="connsiteX16" fmla="*/ 1201479 w 3387752"/>
              <a:gd name="connsiteY16" fmla="*/ 1041990 h 1985926"/>
              <a:gd name="connsiteX17" fmla="*/ 1424763 w 3387752"/>
              <a:gd name="connsiteY17" fmla="*/ 786810 h 1985926"/>
              <a:gd name="connsiteX18" fmla="*/ 1031358 w 3387752"/>
              <a:gd name="connsiteY18" fmla="*/ 531628 h 1985926"/>
              <a:gd name="connsiteX19" fmla="*/ 170121 w 3387752"/>
              <a:gd name="connsiteY19" fmla="*/ 361507 h 1985926"/>
              <a:gd name="connsiteX20" fmla="*/ 10633 w 3387752"/>
              <a:gd name="connsiteY20" fmla="*/ 233917 h 1985926"/>
              <a:gd name="connsiteX0" fmla="*/ 10633 w 3387752"/>
              <a:gd name="connsiteY0" fmla="*/ 233917 h 1985926"/>
              <a:gd name="connsiteX1" fmla="*/ 0 w 3387752"/>
              <a:gd name="connsiteY1" fmla="*/ 148856 h 1985926"/>
              <a:gd name="connsiteX2" fmla="*/ 127591 w 3387752"/>
              <a:gd name="connsiteY2" fmla="*/ 53163 h 1985926"/>
              <a:gd name="connsiteX3" fmla="*/ 329609 w 3387752"/>
              <a:gd name="connsiteY3" fmla="*/ 0 h 1985926"/>
              <a:gd name="connsiteX4" fmla="*/ 1286540 w 3387752"/>
              <a:gd name="connsiteY4" fmla="*/ 95693 h 1985926"/>
              <a:gd name="connsiteX5" fmla="*/ 1828800 w 3387752"/>
              <a:gd name="connsiteY5" fmla="*/ 233917 h 1985926"/>
              <a:gd name="connsiteX6" fmla="*/ 2424223 w 3387752"/>
              <a:gd name="connsiteY6" fmla="*/ 446568 h 1985926"/>
              <a:gd name="connsiteX7" fmla="*/ 2977116 w 3387752"/>
              <a:gd name="connsiteY7" fmla="*/ 669852 h 1985926"/>
              <a:gd name="connsiteX8" fmla="*/ 3253563 w 3387752"/>
              <a:gd name="connsiteY8" fmla="*/ 1052624 h 1985926"/>
              <a:gd name="connsiteX9" fmla="*/ 3381153 w 3387752"/>
              <a:gd name="connsiteY9" fmla="*/ 1424764 h 1985926"/>
              <a:gd name="connsiteX10" fmla="*/ 3306726 w 3387752"/>
              <a:gd name="connsiteY10" fmla="*/ 1722475 h 1985926"/>
              <a:gd name="connsiteX11" fmla="*/ 2562446 w 3387752"/>
              <a:gd name="connsiteY11" fmla="*/ 1924493 h 1985926"/>
              <a:gd name="connsiteX12" fmla="*/ 2094614 w 3387752"/>
              <a:gd name="connsiteY12" fmla="*/ 1967024 h 1985926"/>
              <a:gd name="connsiteX13" fmla="*/ 1180214 w 3387752"/>
              <a:gd name="connsiteY13" fmla="*/ 1967024 h 1985926"/>
              <a:gd name="connsiteX14" fmla="*/ 510363 w 3387752"/>
              <a:gd name="connsiteY14" fmla="*/ 1648259 h 1985926"/>
              <a:gd name="connsiteX15" fmla="*/ 659218 w 3387752"/>
              <a:gd name="connsiteY15" fmla="*/ 1243986 h 1985926"/>
              <a:gd name="connsiteX16" fmla="*/ 1201479 w 3387752"/>
              <a:gd name="connsiteY16" fmla="*/ 1041990 h 1985926"/>
              <a:gd name="connsiteX17" fmla="*/ 1424763 w 3387752"/>
              <a:gd name="connsiteY17" fmla="*/ 786810 h 1985926"/>
              <a:gd name="connsiteX18" fmla="*/ 1031358 w 3387752"/>
              <a:gd name="connsiteY18" fmla="*/ 531628 h 1985926"/>
              <a:gd name="connsiteX19" fmla="*/ 170121 w 3387752"/>
              <a:gd name="connsiteY19" fmla="*/ 361507 h 1985926"/>
              <a:gd name="connsiteX20" fmla="*/ 10633 w 3387752"/>
              <a:gd name="connsiteY20" fmla="*/ 233917 h 1985926"/>
              <a:gd name="connsiteX0" fmla="*/ 10633 w 3387752"/>
              <a:gd name="connsiteY0" fmla="*/ 233917 h 1985926"/>
              <a:gd name="connsiteX1" fmla="*/ 0 w 3387752"/>
              <a:gd name="connsiteY1" fmla="*/ 148856 h 1985926"/>
              <a:gd name="connsiteX2" fmla="*/ 127591 w 3387752"/>
              <a:gd name="connsiteY2" fmla="*/ 53163 h 1985926"/>
              <a:gd name="connsiteX3" fmla="*/ 329609 w 3387752"/>
              <a:gd name="connsiteY3" fmla="*/ 0 h 1985926"/>
              <a:gd name="connsiteX4" fmla="*/ 1286540 w 3387752"/>
              <a:gd name="connsiteY4" fmla="*/ 95693 h 1985926"/>
              <a:gd name="connsiteX5" fmla="*/ 1828800 w 3387752"/>
              <a:gd name="connsiteY5" fmla="*/ 233917 h 1985926"/>
              <a:gd name="connsiteX6" fmla="*/ 2424223 w 3387752"/>
              <a:gd name="connsiteY6" fmla="*/ 446568 h 1985926"/>
              <a:gd name="connsiteX7" fmla="*/ 2977116 w 3387752"/>
              <a:gd name="connsiteY7" fmla="*/ 669852 h 1985926"/>
              <a:gd name="connsiteX8" fmla="*/ 3253563 w 3387752"/>
              <a:gd name="connsiteY8" fmla="*/ 1052624 h 1985926"/>
              <a:gd name="connsiteX9" fmla="*/ 3381153 w 3387752"/>
              <a:gd name="connsiteY9" fmla="*/ 1424764 h 1985926"/>
              <a:gd name="connsiteX10" fmla="*/ 3306726 w 3387752"/>
              <a:gd name="connsiteY10" fmla="*/ 1722475 h 1985926"/>
              <a:gd name="connsiteX11" fmla="*/ 2562446 w 3387752"/>
              <a:gd name="connsiteY11" fmla="*/ 1924493 h 1985926"/>
              <a:gd name="connsiteX12" fmla="*/ 2094614 w 3387752"/>
              <a:gd name="connsiteY12" fmla="*/ 1967024 h 1985926"/>
              <a:gd name="connsiteX13" fmla="*/ 1180214 w 3387752"/>
              <a:gd name="connsiteY13" fmla="*/ 1967024 h 1985926"/>
              <a:gd name="connsiteX14" fmla="*/ 510363 w 3387752"/>
              <a:gd name="connsiteY14" fmla="*/ 1648259 h 1985926"/>
              <a:gd name="connsiteX15" fmla="*/ 659218 w 3387752"/>
              <a:gd name="connsiteY15" fmla="*/ 1243986 h 1985926"/>
              <a:gd name="connsiteX16" fmla="*/ 1201479 w 3387752"/>
              <a:gd name="connsiteY16" fmla="*/ 1041990 h 1985926"/>
              <a:gd name="connsiteX17" fmla="*/ 1424763 w 3387752"/>
              <a:gd name="connsiteY17" fmla="*/ 786810 h 1985926"/>
              <a:gd name="connsiteX18" fmla="*/ 1031358 w 3387752"/>
              <a:gd name="connsiteY18" fmla="*/ 531628 h 1985926"/>
              <a:gd name="connsiteX19" fmla="*/ 170121 w 3387752"/>
              <a:gd name="connsiteY19" fmla="*/ 361507 h 1985926"/>
              <a:gd name="connsiteX20" fmla="*/ 10633 w 3387752"/>
              <a:gd name="connsiteY20" fmla="*/ 233917 h 1985926"/>
              <a:gd name="connsiteX0" fmla="*/ 10633 w 3387752"/>
              <a:gd name="connsiteY0" fmla="*/ 233917 h 1985926"/>
              <a:gd name="connsiteX1" fmla="*/ 0 w 3387752"/>
              <a:gd name="connsiteY1" fmla="*/ 148856 h 1985926"/>
              <a:gd name="connsiteX2" fmla="*/ 127591 w 3387752"/>
              <a:gd name="connsiteY2" fmla="*/ 53163 h 1985926"/>
              <a:gd name="connsiteX3" fmla="*/ 329609 w 3387752"/>
              <a:gd name="connsiteY3" fmla="*/ 0 h 1985926"/>
              <a:gd name="connsiteX4" fmla="*/ 1286540 w 3387752"/>
              <a:gd name="connsiteY4" fmla="*/ 95693 h 1985926"/>
              <a:gd name="connsiteX5" fmla="*/ 1828800 w 3387752"/>
              <a:gd name="connsiteY5" fmla="*/ 233917 h 1985926"/>
              <a:gd name="connsiteX6" fmla="*/ 2466753 w 3387752"/>
              <a:gd name="connsiteY6" fmla="*/ 425303 h 1985926"/>
              <a:gd name="connsiteX7" fmla="*/ 2977116 w 3387752"/>
              <a:gd name="connsiteY7" fmla="*/ 669852 h 1985926"/>
              <a:gd name="connsiteX8" fmla="*/ 3253563 w 3387752"/>
              <a:gd name="connsiteY8" fmla="*/ 1052624 h 1985926"/>
              <a:gd name="connsiteX9" fmla="*/ 3381153 w 3387752"/>
              <a:gd name="connsiteY9" fmla="*/ 1424764 h 1985926"/>
              <a:gd name="connsiteX10" fmla="*/ 3306726 w 3387752"/>
              <a:gd name="connsiteY10" fmla="*/ 1722475 h 1985926"/>
              <a:gd name="connsiteX11" fmla="*/ 2562446 w 3387752"/>
              <a:gd name="connsiteY11" fmla="*/ 1924493 h 1985926"/>
              <a:gd name="connsiteX12" fmla="*/ 2094614 w 3387752"/>
              <a:gd name="connsiteY12" fmla="*/ 1967024 h 1985926"/>
              <a:gd name="connsiteX13" fmla="*/ 1180214 w 3387752"/>
              <a:gd name="connsiteY13" fmla="*/ 1967024 h 1985926"/>
              <a:gd name="connsiteX14" fmla="*/ 510363 w 3387752"/>
              <a:gd name="connsiteY14" fmla="*/ 1648259 h 1985926"/>
              <a:gd name="connsiteX15" fmla="*/ 659218 w 3387752"/>
              <a:gd name="connsiteY15" fmla="*/ 1243986 h 1985926"/>
              <a:gd name="connsiteX16" fmla="*/ 1201479 w 3387752"/>
              <a:gd name="connsiteY16" fmla="*/ 1041990 h 1985926"/>
              <a:gd name="connsiteX17" fmla="*/ 1424763 w 3387752"/>
              <a:gd name="connsiteY17" fmla="*/ 786810 h 1985926"/>
              <a:gd name="connsiteX18" fmla="*/ 1031358 w 3387752"/>
              <a:gd name="connsiteY18" fmla="*/ 531628 h 1985926"/>
              <a:gd name="connsiteX19" fmla="*/ 170121 w 3387752"/>
              <a:gd name="connsiteY19" fmla="*/ 361507 h 1985926"/>
              <a:gd name="connsiteX20" fmla="*/ 10633 w 3387752"/>
              <a:gd name="connsiteY20" fmla="*/ 233917 h 1985926"/>
              <a:gd name="connsiteX0" fmla="*/ 10633 w 3387752"/>
              <a:gd name="connsiteY0" fmla="*/ 233917 h 1985926"/>
              <a:gd name="connsiteX1" fmla="*/ 0 w 3387752"/>
              <a:gd name="connsiteY1" fmla="*/ 148856 h 1985926"/>
              <a:gd name="connsiteX2" fmla="*/ 127591 w 3387752"/>
              <a:gd name="connsiteY2" fmla="*/ 53163 h 1985926"/>
              <a:gd name="connsiteX3" fmla="*/ 329609 w 3387752"/>
              <a:gd name="connsiteY3" fmla="*/ 0 h 1985926"/>
              <a:gd name="connsiteX4" fmla="*/ 1286540 w 3387752"/>
              <a:gd name="connsiteY4" fmla="*/ 95693 h 1985926"/>
              <a:gd name="connsiteX5" fmla="*/ 1828800 w 3387752"/>
              <a:gd name="connsiteY5" fmla="*/ 233917 h 1985926"/>
              <a:gd name="connsiteX6" fmla="*/ 2466753 w 3387752"/>
              <a:gd name="connsiteY6" fmla="*/ 425303 h 1985926"/>
              <a:gd name="connsiteX7" fmla="*/ 2977116 w 3387752"/>
              <a:gd name="connsiteY7" fmla="*/ 669852 h 1985926"/>
              <a:gd name="connsiteX8" fmla="*/ 3253563 w 3387752"/>
              <a:gd name="connsiteY8" fmla="*/ 1052624 h 1985926"/>
              <a:gd name="connsiteX9" fmla="*/ 3381153 w 3387752"/>
              <a:gd name="connsiteY9" fmla="*/ 1424764 h 1985926"/>
              <a:gd name="connsiteX10" fmla="*/ 3306726 w 3387752"/>
              <a:gd name="connsiteY10" fmla="*/ 1722475 h 1985926"/>
              <a:gd name="connsiteX11" fmla="*/ 2562446 w 3387752"/>
              <a:gd name="connsiteY11" fmla="*/ 1924493 h 1985926"/>
              <a:gd name="connsiteX12" fmla="*/ 2094614 w 3387752"/>
              <a:gd name="connsiteY12" fmla="*/ 1967024 h 1985926"/>
              <a:gd name="connsiteX13" fmla="*/ 1180214 w 3387752"/>
              <a:gd name="connsiteY13" fmla="*/ 1967024 h 1985926"/>
              <a:gd name="connsiteX14" fmla="*/ 510363 w 3387752"/>
              <a:gd name="connsiteY14" fmla="*/ 1648259 h 1985926"/>
              <a:gd name="connsiteX15" fmla="*/ 659218 w 3387752"/>
              <a:gd name="connsiteY15" fmla="*/ 1243986 h 1985926"/>
              <a:gd name="connsiteX16" fmla="*/ 1201479 w 3387752"/>
              <a:gd name="connsiteY16" fmla="*/ 1041990 h 1985926"/>
              <a:gd name="connsiteX17" fmla="*/ 1424763 w 3387752"/>
              <a:gd name="connsiteY17" fmla="*/ 786810 h 1985926"/>
              <a:gd name="connsiteX18" fmla="*/ 1031358 w 3387752"/>
              <a:gd name="connsiteY18" fmla="*/ 531628 h 1985926"/>
              <a:gd name="connsiteX19" fmla="*/ 170121 w 3387752"/>
              <a:gd name="connsiteY19" fmla="*/ 361507 h 1985926"/>
              <a:gd name="connsiteX20" fmla="*/ 10633 w 3387752"/>
              <a:gd name="connsiteY20" fmla="*/ 233917 h 1985926"/>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 name="connsiteX0" fmla="*/ 10633 w 3387752"/>
              <a:gd name="connsiteY0" fmla="*/ 236443 h 1988452"/>
              <a:gd name="connsiteX1" fmla="*/ 0 w 3387752"/>
              <a:gd name="connsiteY1" fmla="*/ 151382 h 1988452"/>
              <a:gd name="connsiteX2" fmla="*/ 127591 w 3387752"/>
              <a:gd name="connsiteY2" fmla="*/ 55689 h 1988452"/>
              <a:gd name="connsiteX3" fmla="*/ 329609 w 3387752"/>
              <a:gd name="connsiteY3" fmla="*/ 2526 h 1988452"/>
              <a:gd name="connsiteX4" fmla="*/ 1286540 w 3387752"/>
              <a:gd name="connsiteY4" fmla="*/ 98219 h 1988452"/>
              <a:gd name="connsiteX5" fmla="*/ 1828800 w 3387752"/>
              <a:gd name="connsiteY5" fmla="*/ 236443 h 1988452"/>
              <a:gd name="connsiteX6" fmla="*/ 2466753 w 3387752"/>
              <a:gd name="connsiteY6" fmla="*/ 427829 h 1988452"/>
              <a:gd name="connsiteX7" fmla="*/ 2977116 w 3387752"/>
              <a:gd name="connsiteY7" fmla="*/ 672378 h 1988452"/>
              <a:gd name="connsiteX8" fmla="*/ 3253563 w 3387752"/>
              <a:gd name="connsiteY8" fmla="*/ 1055150 h 1988452"/>
              <a:gd name="connsiteX9" fmla="*/ 3381153 w 3387752"/>
              <a:gd name="connsiteY9" fmla="*/ 1427290 h 1988452"/>
              <a:gd name="connsiteX10" fmla="*/ 3306726 w 3387752"/>
              <a:gd name="connsiteY10" fmla="*/ 1725001 h 1988452"/>
              <a:gd name="connsiteX11" fmla="*/ 2562446 w 3387752"/>
              <a:gd name="connsiteY11" fmla="*/ 1927019 h 1988452"/>
              <a:gd name="connsiteX12" fmla="*/ 2094614 w 3387752"/>
              <a:gd name="connsiteY12" fmla="*/ 1969550 h 1988452"/>
              <a:gd name="connsiteX13" fmla="*/ 1180214 w 3387752"/>
              <a:gd name="connsiteY13" fmla="*/ 1969550 h 1988452"/>
              <a:gd name="connsiteX14" fmla="*/ 510363 w 3387752"/>
              <a:gd name="connsiteY14" fmla="*/ 1650785 h 1988452"/>
              <a:gd name="connsiteX15" fmla="*/ 659218 w 3387752"/>
              <a:gd name="connsiteY15" fmla="*/ 1246512 h 1988452"/>
              <a:gd name="connsiteX16" fmla="*/ 1201479 w 3387752"/>
              <a:gd name="connsiteY16" fmla="*/ 1044516 h 1988452"/>
              <a:gd name="connsiteX17" fmla="*/ 1424763 w 3387752"/>
              <a:gd name="connsiteY17" fmla="*/ 789336 h 1988452"/>
              <a:gd name="connsiteX18" fmla="*/ 1031358 w 3387752"/>
              <a:gd name="connsiteY18" fmla="*/ 534154 h 1988452"/>
              <a:gd name="connsiteX19" fmla="*/ 170121 w 3387752"/>
              <a:gd name="connsiteY19" fmla="*/ 364033 h 1988452"/>
              <a:gd name="connsiteX20" fmla="*/ 10633 w 3387752"/>
              <a:gd name="connsiteY20" fmla="*/ 236443 h 198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7752" h="1988452">
                <a:moveTo>
                  <a:pt x="10633" y="236443"/>
                </a:moveTo>
                <a:lnTo>
                  <a:pt x="0" y="151382"/>
                </a:lnTo>
                <a:cubicBezTo>
                  <a:pt x="42530" y="119484"/>
                  <a:pt x="63796" y="76954"/>
                  <a:pt x="127591" y="55689"/>
                </a:cubicBezTo>
                <a:cubicBezTo>
                  <a:pt x="163032" y="6070"/>
                  <a:pt x="219739" y="-1018"/>
                  <a:pt x="329609" y="2526"/>
                </a:cubicBezTo>
                <a:cubicBezTo>
                  <a:pt x="669851" y="-8106"/>
                  <a:pt x="956931" y="13158"/>
                  <a:pt x="1286540" y="98219"/>
                </a:cubicBezTo>
                <a:lnTo>
                  <a:pt x="1828800" y="236443"/>
                </a:lnTo>
                <a:lnTo>
                  <a:pt x="2466753" y="427829"/>
                </a:lnTo>
                <a:cubicBezTo>
                  <a:pt x="2651051" y="502257"/>
                  <a:pt x="2782186" y="555419"/>
                  <a:pt x="2977116" y="672378"/>
                </a:cubicBezTo>
                <a:cubicBezTo>
                  <a:pt x="3111795" y="799969"/>
                  <a:pt x="3193312" y="895661"/>
                  <a:pt x="3253563" y="1055150"/>
                </a:cubicBezTo>
                <a:cubicBezTo>
                  <a:pt x="3335078" y="1211095"/>
                  <a:pt x="3384698" y="1303243"/>
                  <a:pt x="3381153" y="1427290"/>
                </a:cubicBezTo>
                <a:cubicBezTo>
                  <a:pt x="3405963" y="1505262"/>
                  <a:pt x="3356345" y="1625764"/>
                  <a:pt x="3306726" y="1725001"/>
                </a:cubicBezTo>
                <a:cubicBezTo>
                  <a:pt x="3101163" y="1856135"/>
                  <a:pt x="2842437" y="1902210"/>
                  <a:pt x="2562446" y="1927019"/>
                </a:cubicBezTo>
                <a:lnTo>
                  <a:pt x="2094614" y="1969550"/>
                </a:lnTo>
                <a:cubicBezTo>
                  <a:pt x="1789814" y="1969550"/>
                  <a:pt x="1495646" y="2012081"/>
                  <a:pt x="1180214" y="1969550"/>
                </a:cubicBezTo>
                <a:cubicBezTo>
                  <a:pt x="956930" y="1895192"/>
                  <a:pt x="616689" y="1916528"/>
                  <a:pt x="510363" y="1650785"/>
                </a:cubicBezTo>
                <a:cubicBezTo>
                  <a:pt x="453656" y="1399069"/>
                  <a:pt x="556437" y="1349372"/>
                  <a:pt x="659218" y="1246512"/>
                </a:cubicBezTo>
                <a:cubicBezTo>
                  <a:pt x="818707" y="1126017"/>
                  <a:pt x="1020725" y="1111848"/>
                  <a:pt x="1201479" y="1044516"/>
                </a:cubicBezTo>
                <a:cubicBezTo>
                  <a:pt x="1275907" y="959456"/>
                  <a:pt x="1403498" y="938192"/>
                  <a:pt x="1424763" y="789336"/>
                </a:cubicBezTo>
                <a:cubicBezTo>
                  <a:pt x="1410586" y="651112"/>
                  <a:pt x="1215655" y="587317"/>
                  <a:pt x="1031358" y="534154"/>
                </a:cubicBezTo>
                <a:cubicBezTo>
                  <a:pt x="744279" y="477447"/>
                  <a:pt x="446568" y="463270"/>
                  <a:pt x="170121" y="364033"/>
                </a:cubicBezTo>
                <a:cubicBezTo>
                  <a:pt x="116958" y="321503"/>
                  <a:pt x="53163" y="310870"/>
                  <a:pt x="10633" y="236443"/>
                </a:cubicBezTo>
                <a:close/>
              </a:path>
            </a:pathLst>
          </a:custGeom>
          <a:solidFill>
            <a:srgbClr val="FFFF00">
              <a:alpha val="6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049080" y="1793168"/>
            <a:ext cx="2161953" cy="2905308"/>
          </a:xfrm>
          <a:custGeom>
            <a:avLst/>
            <a:gdLst>
              <a:gd name="connsiteX0" fmla="*/ 202018 w 2147777"/>
              <a:gd name="connsiteY0" fmla="*/ 1903228 h 2934586"/>
              <a:gd name="connsiteX1" fmla="*/ 212651 w 2147777"/>
              <a:gd name="connsiteY1" fmla="*/ 2147777 h 2934586"/>
              <a:gd name="connsiteX2" fmla="*/ 233916 w 2147777"/>
              <a:gd name="connsiteY2" fmla="*/ 2360428 h 2934586"/>
              <a:gd name="connsiteX3" fmla="*/ 297711 w 2147777"/>
              <a:gd name="connsiteY3" fmla="*/ 2530549 h 2934586"/>
              <a:gd name="connsiteX4" fmla="*/ 404037 w 2147777"/>
              <a:gd name="connsiteY4" fmla="*/ 2636875 h 2934586"/>
              <a:gd name="connsiteX5" fmla="*/ 584791 w 2147777"/>
              <a:gd name="connsiteY5" fmla="*/ 2711303 h 2934586"/>
              <a:gd name="connsiteX6" fmla="*/ 786809 w 2147777"/>
              <a:gd name="connsiteY6" fmla="*/ 2817628 h 2934586"/>
              <a:gd name="connsiteX7" fmla="*/ 914400 w 2147777"/>
              <a:gd name="connsiteY7" fmla="*/ 2892056 h 2934586"/>
              <a:gd name="connsiteX8" fmla="*/ 1169581 w 2147777"/>
              <a:gd name="connsiteY8" fmla="*/ 2934586 h 2934586"/>
              <a:gd name="connsiteX9" fmla="*/ 1329070 w 2147777"/>
              <a:gd name="connsiteY9" fmla="*/ 2860159 h 2934586"/>
              <a:gd name="connsiteX10" fmla="*/ 1765004 w 2147777"/>
              <a:gd name="connsiteY10" fmla="*/ 2445489 h 2934586"/>
              <a:gd name="connsiteX11" fmla="*/ 2041451 w 2147777"/>
              <a:gd name="connsiteY11" fmla="*/ 1616149 h 2934586"/>
              <a:gd name="connsiteX12" fmla="*/ 2147777 w 2147777"/>
              <a:gd name="connsiteY12" fmla="*/ 1073889 h 2934586"/>
              <a:gd name="connsiteX13" fmla="*/ 2094614 w 2147777"/>
              <a:gd name="connsiteY13" fmla="*/ 616689 h 2934586"/>
              <a:gd name="connsiteX14" fmla="*/ 1871330 w 2147777"/>
              <a:gd name="connsiteY14" fmla="*/ 212652 h 2934586"/>
              <a:gd name="connsiteX15" fmla="*/ 1435395 w 2147777"/>
              <a:gd name="connsiteY15" fmla="*/ 31898 h 2934586"/>
              <a:gd name="connsiteX16" fmla="*/ 839972 w 2147777"/>
              <a:gd name="connsiteY16" fmla="*/ 0 h 2934586"/>
              <a:gd name="connsiteX17" fmla="*/ 563525 w 2147777"/>
              <a:gd name="connsiteY17" fmla="*/ 21266 h 2934586"/>
              <a:gd name="connsiteX18" fmla="*/ 223284 w 2147777"/>
              <a:gd name="connsiteY18" fmla="*/ 191386 h 2934586"/>
              <a:gd name="connsiteX19" fmla="*/ 42530 w 2147777"/>
              <a:gd name="connsiteY19" fmla="*/ 467833 h 2934586"/>
              <a:gd name="connsiteX20" fmla="*/ 0 w 2147777"/>
              <a:gd name="connsiteY20" fmla="*/ 882503 h 2934586"/>
              <a:gd name="connsiteX21" fmla="*/ 202018 w 2147777"/>
              <a:gd name="connsiteY21" fmla="*/ 1903228 h 2934586"/>
              <a:gd name="connsiteX0" fmla="*/ 202018 w 2147777"/>
              <a:gd name="connsiteY0" fmla="*/ 1905367 h 2936725"/>
              <a:gd name="connsiteX1" fmla="*/ 212651 w 2147777"/>
              <a:gd name="connsiteY1" fmla="*/ 2149916 h 2936725"/>
              <a:gd name="connsiteX2" fmla="*/ 233916 w 2147777"/>
              <a:gd name="connsiteY2" fmla="*/ 2362567 h 2936725"/>
              <a:gd name="connsiteX3" fmla="*/ 297711 w 2147777"/>
              <a:gd name="connsiteY3" fmla="*/ 2532688 h 2936725"/>
              <a:gd name="connsiteX4" fmla="*/ 404037 w 2147777"/>
              <a:gd name="connsiteY4" fmla="*/ 2639014 h 2936725"/>
              <a:gd name="connsiteX5" fmla="*/ 584791 w 2147777"/>
              <a:gd name="connsiteY5" fmla="*/ 2713442 h 2936725"/>
              <a:gd name="connsiteX6" fmla="*/ 786809 w 2147777"/>
              <a:gd name="connsiteY6" fmla="*/ 2819767 h 2936725"/>
              <a:gd name="connsiteX7" fmla="*/ 914400 w 2147777"/>
              <a:gd name="connsiteY7" fmla="*/ 2894195 h 2936725"/>
              <a:gd name="connsiteX8" fmla="*/ 1169581 w 2147777"/>
              <a:gd name="connsiteY8" fmla="*/ 2936725 h 2936725"/>
              <a:gd name="connsiteX9" fmla="*/ 1329070 w 2147777"/>
              <a:gd name="connsiteY9" fmla="*/ 2862298 h 2936725"/>
              <a:gd name="connsiteX10" fmla="*/ 1765004 w 2147777"/>
              <a:gd name="connsiteY10" fmla="*/ 2447628 h 2936725"/>
              <a:gd name="connsiteX11" fmla="*/ 2041451 w 2147777"/>
              <a:gd name="connsiteY11" fmla="*/ 1618288 h 2936725"/>
              <a:gd name="connsiteX12" fmla="*/ 2147777 w 2147777"/>
              <a:gd name="connsiteY12" fmla="*/ 1076028 h 2936725"/>
              <a:gd name="connsiteX13" fmla="*/ 2094614 w 2147777"/>
              <a:gd name="connsiteY13" fmla="*/ 618828 h 2936725"/>
              <a:gd name="connsiteX14" fmla="*/ 1871330 w 2147777"/>
              <a:gd name="connsiteY14" fmla="*/ 214791 h 2936725"/>
              <a:gd name="connsiteX15" fmla="*/ 1435395 w 2147777"/>
              <a:gd name="connsiteY15" fmla="*/ 34037 h 2936725"/>
              <a:gd name="connsiteX16" fmla="*/ 839972 w 2147777"/>
              <a:gd name="connsiteY16" fmla="*/ 2139 h 2936725"/>
              <a:gd name="connsiteX17" fmla="*/ 563525 w 2147777"/>
              <a:gd name="connsiteY17" fmla="*/ 23405 h 2936725"/>
              <a:gd name="connsiteX18" fmla="*/ 223284 w 2147777"/>
              <a:gd name="connsiteY18" fmla="*/ 193525 h 2936725"/>
              <a:gd name="connsiteX19" fmla="*/ 42530 w 2147777"/>
              <a:gd name="connsiteY19" fmla="*/ 469972 h 2936725"/>
              <a:gd name="connsiteX20" fmla="*/ 0 w 2147777"/>
              <a:gd name="connsiteY20" fmla="*/ 884642 h 2936725"/>
              <a:gd name="connsiteX21" fmla="*/ 202018 w 2147777"/>
              <a:gd name="connsiteY21" fmla="*/ 1905367 h 2936725"/>
              <a:gd name="connsiteX0" fmla="*/ 202018 w 2147777"/>
              <a:gd name="connsiteY0" fmla="*/ 1907142 h 2938500"/>
              <a:gd name="connsiteX1" fmla="*/ 212651 w 2147777"/>
              <a:gd name="connsiteY1" fmla="*/ 2151691 h 2938500"/>
              <a:gd name="connsiteX2" fmla="*/ 233916 w 2147777"/>
              <a:gd name="connsiteY2" fmla="*/ 2364342 h 2938500"/>
              <a:gd name="connsiteX3" fmla="*/ 297711 w 2147777"/>
              <a:gd name="connsiteY3" fmla="*/ 2534463 h 2938500"/>
              <a:gd name="connsiteX4" fmla="*/ 404037 w 2147777"/>
              <a:gd name="connsiteY4" fmla="*/ 2640789 h 2938500"/>
              <a:gd name="connsiteX5" fmla="*/ 584791 w 2147777"/>
              <a:gd name="connsiteY5" fmla="*/ 2715217 h 2938500"/>
              <a:gd name="connsiteX6" fmla="*/ 786809 w 2147777"/>
              <a:gd name="connsiteY6" fmla="*/ 2821542 h 2938500"/>
              <a:gd name="connsiteX7" fmla="*/ 914400 w 2147777"/>
              <a:gd name="connsiteY7" fmla="*/ 2895970 h 2938500"/>
              <a:gd name="connsiteX8" fmla="*/ 1169581 w 2147777"/>
              <a:gd name="connsiteY8" fmla="*/ 2938500 h 2938500"/>
              <a:gd name="connsiteX9" fmla="*/ 1329070 w 2147777"/>
              <a:gd name="connsiteY9" fmla="*/ 2864073 h 2938500"/>
              <a:gd name="connsiteX10" fmla="*/ 1765004 w 2147777"/>
              <a:gd name="connsiteY10" fmla="*/ 2449403 h 2938500"/>
              <a:gd name="connsiteX11" fmla="*/ 2041451 w 2147777"/>
              <a:gd name="connsiteY11" fmla="*/ 1620063 h 2938500"/>
              <a:gd name="connsiteX12" fmla="*/ 2147777 w 2147777"/>
              <a:gd name="connsiteY12" fmla="*/ 1077803 h 2938500"/>
              <a:gd name="connsiteX13" fmla="*/ 2094614 w 2147777"/>
              <a:gd name="connsiteY13" fmla="*/ 620603 h 2938500"/>
              <a:gd name="connsiteX14" fmla="*/ 1871330 w 2147777"/>
              <a:gd name="connsiteY14" fmla="*/ 216566 h 2938500"/>
              <a:gd name="connsiteX15" fmla="*/ 1435395 w 2147777"/>
              <a:gd name="connsiteY15" fmla="*/ 35812 h 2938500"/>
              <a:gd name="connsiteX16" fmla="*/ 839972 w 2147777"/>
              <a:gd name="connsiteY16" fmla="*/ 3914 h 2938500"/>
              <a:gd name="connsiteX17" fmla="*/ 563525 w 2147777"/>
              <a:gd name="connsiteY17" fmla="*/ 25180 h 2938500"/>
              <a:gd name="connsiteX18" fmla="*/ 223284 w 2147777"/>
              <a:gd name="connsiteY18" fmla="*/ 195300 h 2938500"/>
              <a:gd name="connsiteX19" fmla="*/ 42530 w 2147777"/>
              <a:gd name="connsiteY19" fmla="*/ 471747 h 2938500"/>
              <a:gd name="connsiteX20" fmla="*/ 0 w 2147777"/>
              <a:gd name="connsiteY20" fmla="*/ 886417 h 2938500"/>
              <a:gd name="connsiteX21" fmla="*/ 202018 w 2147777"/>
              <a:gd name="connsiteY21" fmla="*/ 1907142 h 2938500"/>
              <a:gd name="connsiteX0" fmla="*/ 202018 w 2147777"/>
              <a:gd name="connsiteY0" fmla="*/ 1907142 h 2938500"/>
              <a:gd name="connsiteX1" fmla="*/ 212651 w 2147777"/>
              <a:gd name="connsiteY1" fmla="*/ 2151691 h 2938500"/>
              <a:gd name="connsiteX2" fmla="*/ 233916 w 2147777"/>
              <a:gd name="connsiteY2" fmla="*/ 2364342 h 2938500"/>
              <a:gd name="connsiteX3" fmla="*/ 297711 w 2147777"/>
              <a:gd name="connsiteY3" fmla="*/ 2534463 h 2938500"/>
              <a:gd name="connsiteX4" fmla="*/ 404037 w 2147777"/>
              <a:gd name="connsiteY4" fmla="*/ 2640789 h 2938500"/>
              <a:gd name="connsiteX5" fmla="*/ 584791 w 2147777"/>
              <a:gd name="connsiteY5" fmla="*/ 2715217 h 2938500"/>
              <a:gd name="connsiteX6" fmla="*/ 786809 w 2147777"/>
              <a:gd name="connsiteY6" fmla="*/ 2821542 h 2938500"/>
              <a:gd name="connsiteX7" fmla="*/ 914400 w 2147777"/>
              <a:gd name="connsiteY7" fmla="*/ 2895970 h 2938500"/>
              <a:gd name="connsiteX8" fmla="*/ 1169581 w 2147777"/>
              <a:gd name="connsiteY8" fmla="*/ 2938500 h 2938500"/>
              <a:gd name="connsiteX9" fmla="*/ 1329070 w 2147777"/>
              <a:gd name="connsiteY9" fmla="*/ 2864073 h 2938500"/>
              <a:gd name="connsiteX10" fmla="*/ 1765004 w 2147777"/>
              <a:gd name="connsiteY10" fmla="*/ 2449403 h 2938500"/>
              <a:gd name="connsiteX11" fmla="*/ 2041451 w 2147777"/>
              <a:gd name="connsiteY11" fmla="*/ 1620063 h 2938500"/>
              <a:gd name="connsiteX12" fmla="*/ 2147777 w 2147777"/>
              <a:gd name="connsiteY12" fmla="*/ 1077803 h 2938500"/>
              <a:gd name="connsiteX13" fmla="*/ 2094614 w 2147777"/>
              <a:gd name="connsiteY13" fmla="*/ 620603 h 2938500"/>
              <a:gd name="connsiteX14" fmla="*/ 1871330 w 2147777"/>
              <a:gd name="connsiteY14" fmla="*/ 216566 h 2938500"/>
              <a:gd name="connsiteX15" fmla="*/ 1435395 w 2147777"/>
              <a:gd name="connsiteY15" fmla="*/ 35812 h 2938500"/>
              <a:gd name="connsiteX16" fmla="*/ 839972 w 2147777"/>
              <a:gd name="connsiteY16" fmla="*/ 3914 h 2938500"/>
              <a:gd name="connsiteX17" fmla="*/ 563525 w 2147777"/>
              <a:gd name="connsiteY17" fmla="*/ 25180 h 2938500"/>
              <a:gd name="connsiteX18" fmla="*/ 223284 w 2147777"/>
              <a:gd name="connsiteY18" fmla="*/ 195300 h 2938500"/>
              <a:gd name="connsiteX19" fmla="*/ 42530 w 2147777"/>
              <a:gd name="connsiteY19" fmla="*/ 471747 h 2938500"/>
              <a:gd name="connsiteX20" fmla="*/ 0 w 2147777"/>
              <a:gd name="connsiteY20" fmla="*/ 886417 h 2938500"/>
              <a:gd name="connsiteX21" fmla="*/ 202018 w 2147777"/>
              <a:gd name="connsiteY21" fmla="*/ 1907142 h 2938500"/>
              <a:gd name="connsiteX0" fmla="*/ 202018 w 2147777"/>
              <a:gd name="connsiteY0" fmla="*/ 1913104 h 2944462"/>
              <a:gd name="connsiteX1" fmla="*/ 212651 w 2147777"/>
              <a:gd name="connsiteY1" fmla="*/ 2157653 h 2944462"/>
              <a:gd name="connsiteX2" fmla="*/ 233916 w 2147777"/>
              <a:gd name="connsiteY2" fmla="*/ 2370304 h 2944462"/>
              <a:gd name="connsiteX3" fmla="*/ 297711 w 2147777"/>
              <a:gd name="connsiteY3" fmla="*/ 2540425 h 2944462"/>
              <a:gd name="connsiteX4" fmla="*/ 404037 w 2147777"/>
              <a:gd name="connsiteY4" fmla="*/ 2646751 h 2944462"/>
              <a:gd name="connsiteX5" fmla="*/ 584791 w 2147777"/>
              <a:gd name="connsiteY5" fmla="*/ 2721179 h 2944462"/>
              <a:gd name="connsiteX6" fmla="*/ 786809 w 2147777"/>
              <a:gd name="connsiteY6" fmla="*/ 2827504 h 2944462"/>
              <a:gd name="connsiteX7" fmla="*/ 914400 w 2147777"/>
              <a:gd name="connsiteY7" fmla="*/ 2901932 h 2944462"/>
              <a:gd name="connsiteX8" fmla="*/ 1169581 w 2147777"/>
              <a:gd name="connsiteY8" fmla="*/ 2944462 h 2944462"/>
              <a:gd name="connsiteX9" fmla="*/ 1329070 w 2147777"/>
              <a:gd name="connsiteY9" fmla="*/ 2870035 h 2944462"/>
              <a:gd name="connsiteX10" fmla="*/ 1765004 w 2147777"/>
              <a:gd name="connsiteY10" fmla="*/ 2455365 h 2944462"/>
              <a:gd name="connsiteX11" fmla="*/ 2041451 w 2147777"/>
              <a:gd name="connsiteY11" fmla="*/ 1626025 h 2944462"/>
              <a:gd name="connsiteX12" fmla="*/ 2147777 w 2147777"/>
              <a:gd name="connsiteY12" fmla="*/ 1083765 h 2944462"/>
              <a:gd name="connsiteX13" fmla="*/ 2094614 w 2147777"/>
              <a:gd name="connsiteY13" fmla="*/ 626565 h 2944462"/>
              <a:gd name="connsiteX14" fmla="*/ 1871330 w 2147777"/>
              <a:gd name="connsiteY14" fmla="*/ 222528 h 2944462"/>
              <a:gd name="connsiteX15" fmla="*/ 1435395 w 2147777"/>
              <a:gd name="connsiteY15" fmla="*/ 41774 h 2944462"/>
              <a:gd name="connsiteX16" fmla="*/ 839972 w 2147777"/>
              <a:gd name="connsiteY16" fmla="*/ 9876 h 2944462"/>
              <a:gd name="connsiteX17" fmla="*/ 563525 w 2147777"/>
              <a:gd name="connsiteY17" fmla="*/ 31142 h 2944462"/>
              <a:gd name="connsiteX18" fmla="*/ 223284 w 2147777"/>
              <a:gd name="connsiteY18" fmla="*/ 201262 h 2944462"/>
              <a:gd name="connsiteX19" fmla="*/ 42530 w 2147777"/>
              <a:gd name="connsiteY19" fmla="*/ 477709 h 2944462"/>
              <a:gd name="connsiteX20" fmla="*/ 0 w 2147777"/>
              <a:gd name="connsiteY20" fmla="*/ 892379 h 2944462"/>
              <a:gd name="connsiteX21" fmla="*/ 202018 w 2147777"/>
              <a:gd name="connsiteY21" fmla="*/ 1913104 h 2944462"/>
              <a:gd name="connsiteX0" fmla="*/ 202018 w 2147777"/>
              <a:gd name="connsiteY0" fmla="*/ 1913104 h 2944462"/>
              <a:gd name="connsiteX1" fmla="*/ 212651 w 2147777"/>
              <a:gd name="connsiteY1" fmla="*/ 2157653 h 2944462"/>
              <a:gd name="connsiteX2" fmla="*/ 233916 w 2147777"/>
              <a:gd name="connsiteY2" fmla="*/ 2370304 h 2944462"/>
              <a:gd name="connsiteX3" fmla="*/ 297711 w 2147777"/>
              <a:gd name="connsiteY3" fmla="*/ 2540425 h 2944462"/>
              <a:gd name="connsiteX4" fmla="*/ 404037 w 2147777"/>
              <a:gd name="connsiteY4" fmla="*/ 2646751 h 2944462"/>
              <a:gd name="connsiteX5" fmla="*/ 584791 w 2147777"/>
              <a:gd name="connsiteY5" fmla="*/ 2721179 h 2944462"/>
              <a:gd name="connsiteX6" fmla="*/ 786809 w 2147777"/>
              <a:gd name="connsiteY6" fmla="*/ 2827504 h 2944462"/>
              <a:gd name="connsiteX7" fmla="*/ 914400 w 2147777"/>
              <a:gd name="connsiteY7" fmla="*/ 2901932 h 2944462"/>
              <a:gd name="connsiteX8" fmla="*/ 1169581 w 2147777"/>
              <a:gd name="connsiteY8" fmla="*/ 2944462 h 2944462"/>
              <a:gd name="connsiteX9" fmla="*/ 1329070 w 2147777"/>
              <a:gd name="connsiteY9" fmla="*/ 2870035 h 2944462"/>
              <a:gd name="connsiteX10" fmla="*/ 1765004 w 2147777"/>
              <a:gd name="connsiteY10" fmla="*/ 2455365 h 2944462"/>
              <a:gd name="connsiteX11" fmla="*/ 2041451 w 2147777"/>
              <a:gd name="connsiteY11" fmla="*/ 1626025 h 2944462"/>
              <a:gd name="connsiteX12" fmla="*/ 2147777 w 2147777"/>
              <a:gd name="connsiteY12" fmla="*/ 1083765 h 2944462"/>
              <a:gd name="connsiteX13" fmla="*/ 2094614 w 2147777"/>
              <a:gd name="connsiteY13" fmla="*/ 626565 h 2944462"/>
              <a:gd name="connsiteX14" fmla="*/ 1871330 w 2147777"/>
              <a:gd name="connsiteY14" fmla="*/ 222528 h 2944462"/>
              <a:gd name="connsiteX15" fmla="*/ 1435395 w 2147777"/>
              <a:gd name="connsiteY15" fmla="*/ 41774 h 2944462"/>
              <a:gd name="connsiteX16" fmla="*/ 839972 w 2147777"/>
              <a:gd name="connsiteY16" fmla="*/ 9876 h 2944462"/>
              <a:gd name="connsiteX17" fmla="*/ 563525 w 2147777"/>
              <a:gd name="connsiteY17" fmla="*/ 31142 h 2944462"/>
              <a:gd name="connsiteX18" fmla="*/ 223284 w 2147777"/>
              <a:gd name="connsiteY18" fmla="*/ 201262 h 2944462"/>
              <a:gd name="connsiteX19" fmla="*/ 42530 w 2147777"/>
              <a:gd name="connsiteY19" fmla="*/ 477709 h 2944462"/>
              <a:gd name="connsiteX20" fmla="*/ 0 w 2147777"/>
              <a:gd name="connsiteY20" fmla="*/ 892379 h 2944462"/>
              <a:gd name="connsiteX21" fmla="*/ 202018 w 2147777"/>
              <a:gd name="connsiteY21" fmla="*/ 1913104 h 2944462"/>
              <a:gd name="connsiteX0" fmla="*/ 202018 w 2147777"/>
              <a:gd name="connsiteY0" fmla="*/ 1913104 h 2944462"/>
              <a:gd name="connsiteX1" fmla="*/ 212651 w 2147777"/>
              <a:gd name="connsiteY1" fmla="*/ 2157653 h 2944462"/>
              <a:gd name="connsiteX2" fmla="*/ 233916 w 2147777"/>
              <a:gd name="connsiteY2" fmla="*/ 2370304 h 2944462"/>
              <a:gd name="connsiteX3" fmla="*/ 297711 w 2147777"/>
              <a:gd name="connsiteY3" fmla="*/ 2540425 h 2944462"/>
              <a:gd name="connsiteX4" fmla="*/ 404037 w 2147777"/>
              <a:gd name="connsiteY4" fmla="*/ 2646751 h 2944462"/>
              <a:gd name="connsiteX5" fmla="*/ 584791 w 2147777"/>
              <a:gd name="connsiteY5" fmla="*/ 2721179 h 2944462"/>
              <a:gd name="connsiteX6" fmla="*/ 786809 w 2147777"/>
              <a:gd name="connsiteY6" fmla="*/ 2827504 h 2944462"/>
              <a:gd name="connsiteX7" fmla="*/ 914400 w 2147777"/>
              <a:gd name="connsiteY7" fmla="*/ 2901932 h 2944462"/>
              <a:gd name="connsiteX8" fmla="*/ 1169581 w 2147777"/>
              <a:gd name="connsiteY8" fmla="*/ 2944462 h 2944462"/>
              <a:gd name="connsiteX9" fmla="*/ 1329070 w 2147777"/>
              <a:gd name="connsiteY9" fmla="*/ 2870035 h 2944462"/>
              <a:gd name="connsiteX10" fmla="*/ 1765004 w 2147777"/>
              <a:gd name="connsiteY10" fmla="*/ 2455365 h 2944462"/>
              <a:gd name="connsiteX11" fmla="*/ 2041451 w 2147777"/>
              <a:gd name="connsiteY11" fmla="*/ 1626025 h 2944462"/>
              <a:gd name="connsiteX12" fmla="*/ 2147777 w 2147777"/>
              <a:gd name="connsiteY12" fmla="*/ 1083765 h 2944462"/>
              <a:gd name="connsiteX13" fmla="*/ 2094614 w 2147777"/>
              <a:gd name="connsiteY13" fmla="*/ 626565 h 2944462"/>
              <a:gd name="connsiteX14" fmla="*/ 1871330 w 2147777"/>
              <a:gd name="connsiteY14" fmla="*/ 222528 h 2944462"/>
              <a:gd name="connsiteX15" fmla="*/ 1435395 w 2147777"/>
              <a:gd name="connsiteY15" fmla="*/ 41774 h 2944462"/>
              <a:gd name="connsiteX16" fmla="*/ 839972 w 2147777"/>
              <a:gd name="connsiteY16" fmla="*/ 9876 h 2944462"/>
              <a:gd name="connsiteX17" fmla="*/ 563525 w 2147777"/>
              <a:gd name="connsiteY17" fmla="*/ 31142 h 2944462"/>
              <a:gd name="connsiteX18" fmla="*/ 223284 w 2147777"/>
              <a:gd name="connsiteY18" fmla="*/ 201262 h 2944462"/>
              <a:gd name="connsiteX19" fmla="*/ 42530 w 2147777"/>
              <a:gd name="connsiteY19" fmla="*/ 477709 h 2944462"/>
              <a:gd name="connsiteX20" fmla="*/ 0 w 2147777"/>
              <a:gd name="connsiteY20" fmla="*/ 892379 h 2944462"/>
              <a:gd name="connsiteX21" fmla="*/ 202018 w 2147777"/>
              <a:gd name="connsiteY21" fmla="*/ 1913104 h 2944462"/>
              <a:gd name="connsiteX0" fmla="*/ 202018 w 2147777"/>
              <a:gd name="connsiteY0" fmla="*/ 1913104 h 2944462"/>
              <a:gd name="connsiteX1" fmla="*/ 212651 w 2147777"/>
              <a:gd name="connsiteY1" fmla="*/ 2157653 h 2944462"/>
              <a:gd name="connsiteX2" fmla="*/ 233916 w 2147777"/>
              <a:gd name="connsiteY2" fmla="*/ 2370304 h 2944462"/>
              <a:gd name="connsiteX3" fmla="*/ 297711 w 2147777"/>
              <a:gd name="connsiteY3" fmla="*/ 2540425 h 2944462"/>
              <a:gd name="connsiteX4" fmla="*/ 404037 w 2147777"/>
              <a:gd name="connsiteY4" fmla="*/ 2646751 h 2944462"/>
              <a:gd name="connsiteX5" fmla="*/ 584791 w 2147777"/>
              <a:gd name="connsiteY5" fmla="*/ 2721179 h 2944462"/>
              <a:gd name="connsiteX6" fmla="*/ 786809 w 2147777"/>
              <a:gd name="connsiteY6" fmla="*/ 2827504 h 2944462"/>
              <a:gd name="connsiteX7" fmla="*/ 914400 w 2147777"/>
              <a:gd name="connsiteY7" fmla="*/ 2901932 h 2944462"/>
              <a:gd name="connsiteX8" fmla="*/ 1169581 w 2147777"/>
              <a:gd name="connsiteY8" fmla="*/ 2944462 h 2944462"/>
              <a:gd name="connsiteX9" fmla="*/ 1329070 w 2147777"/>
              <a:gd name="connsiteY9" fmla="*/ 2870035 h 2944462"/>
              <a:gd name="connsiteX10" fmla="*/ 1765004 w 2147777"/>
              <a:gd name="connsiteY10" fmla="*/ 2455365 h 2944462"/>
              <a:gd name="connsiteX11" fmla="*/ 2041451 w 2147777"/>
              <a:gd name="connsiteY11" fmla="*/ 1626025 h 2944462"/>
              <a:gd name="connsiteX12" fmla="*/ 2147777 w 2147777"/>
              <a:gd name="connsiteY12" fmla="*/ 1083765 h 2944462"/>
              <a:gd name="connsiteX13" fmla="*/ 2094614 w 2147777"/>
              <a:gd name="connsiteY13" fmla="*/ 626565 h 2944462"/>
              <a:gd name="connsiteX14" fmla="*/ 1871330 w 2147777"/>
              <a:gd name="connsiteY14" fmla="*/ 222528 h 2944462"/>
              <a:gd name="connsiteX15" fmla="*/ 1435395 w 2147777"/>
              <a:gd name="connsiteY15" fmla="*/ 41774 h 2944462"/>
              <a:gd name="connsiteX16" fmla="*/ 839972 w 2147777"/>
              <a:gd name="connsiteY16" fmla="*/ 9876 h 2944462"/>
              <a:gd name="connsiteX17" fmla="*/ 563525 w 2147777"/>
              <a:gd name="connsiteY17" fmla="*/ 31142 h 2944462"/>
              <a:gd name="connsiteX18" fmla="*/ 223284 w 2147777"/>
              <a:gd name="connsiteY18" fmla="*/ 201262 h 2944462"/>
              <a:gd name="connsiteX19" fmla="*/ 42530 w 2147777"/>
              <a:gd name="connsiteY19" fmla="*/ 477709 h 2944462"/>
              <a:gd name="connsiteX20" fmla="*/ 0 w 2147777"/>
              <a:gd name="connsiteY20" fmla="*/ 892379 h 2944462"/>
              <a:gd name="connsiteX21" fmla="*/ 202018 w 2147777"/>
              <a:gd name="connsiteY21" fmla="*/ 1913104 h 2944462"/>
              <a:gd name="connsiteX0" fmla="*/ 216194 w 2161953"/>
              <a:gd name="connsiteY0" fmla="*/ 1913104 h 2944462"/>
              <a:gd name="connsiteX1" fmla="*/ 226827 w 2161953"/>
              <a:gd name="connsiteY1" fmla="*/ 2157653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26827 w 2161953"/>
              <a:gd name="connsiteY1" fmla="*/ 2157653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26827 w 2161953"/>
              <a:gd name="connsiteY1" fmla="*/ 2157653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26827 w 2161953"/>
              <a:gd name="connsiteY1" fmla="*/ 2147020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26827 w 2161953"/>
              <a:gd name="connsiteY1" fmla="*/ 2147020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26827 w 2161953"/>
              <a:gd name="connsiteY1" fmla="*/ 2147020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48092 w 2161953"/>
              <a:gd name="connsiteY2" fmla="*/ 237030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90622 w 2161953"/>
              <a:gd name="connsiteY2" fmla="*/ 2455364 h 2944462"/>
              <a:gd name="connsiteX3" fmla="*/ 311887 w 2161953"/>
              <a:gd name="connsiteY3" fmla="*/ 2540425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90622 w 2161953"/>
              <a:gd name="connsiteY2" fmla="*/ 2455364 h 2944462"/>
              <a:gd name="connsiteX3" fmla="*/ 407580 w 2161953"/>
              <a:gd name="connsiteY3" fmla="*/ 2572322 h 2944462"/>
              <a:gd name="connsiteX4" fmla="*/ 418213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90622 w 2161953"/>
              <a:gd name="connsiteY2" fmla="*/ 2455364 h 2944462"/>
              <a:gd name="connsiteX3" fmla="*/ 407580 w 2161953"/>
              <a:gd name="connsiteY3" fmla="*/ 2572322 h 2944462"/>
              <a:gd name="connsiteX4" fmla="*/ 490641 w 2161953"/>
              <a:gd name="connsiteY4" fmla="*/ 2646751 h 2944462"/>
              <a:gd name="connsiteX5" fmla="*/ 598967 w 2161953"/>
              <a:gd name="connsiteY5" fmla="*/ 2721179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90622 w 2161953"/>
              <a:gd name="connsiteY2" fmla="*/ 2455364 h 2944462"/>
              <a:gd name="connsiteX3" fmla="*/ 407580 w 2161953"/>
              <a:gd name="connsiteY3" fmla="*/ 2572322 h 2944462"/>
              <a:gd name="connsiteX4" fmla="*/ 490641 w 2161953"/>
              <a:gd name="connsiteY4" fmla="*/ 2646751 h 2944462"/>
              <a:gd name="connsiteX5" fmla="*/ 648761 w 2161953"/>
              <a:gd name="connsiteY5" fmla="*/ 2739286 h 2944462"/>
              <a:gd name="connsiteX6" fmla="*/ 800985 w 2161953"/>
              <a:gd name="connsiteY6" fmla="*/ 2827504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90622 w 2161953"/>
              <a:gd name="connsiteY2" fmla="*/ 2455364 h 2944462"/>
              <a:gd name="connsiteX3" fmla="*/ 407580 w 2161953"/>
              <a:gd name="connsiteY3" fmla="*/ 2572322 h 2944462"/>
              <a:gd name="connsiteX4" fmla="*/ 490641 w 2161953"/>
              <a:gd name="connsiteY4" fmla="*/ 2646751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83798 w 2161953"/>
              <a:gd name="connsiteY2" fmla="*/ 2482659 h 2944462"/>
              <a:gd name="connsiteX3" fmla="*/ 407580 w 2161953"/>
              <a:gd name="connsiteY3" fmla="*/ 2572322 h 2944462"/>
              <a:gd name="connsiteX4" fmla="*/ 490641 w 2161953"/>
              <a:gd name="connsiteY4" fmla="*/ 2646751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184296 w 2161953"/>
              <a:gd name="connsiteY1" fmla="*/ 2157653 h 2944462"/>
              <a:gd name="connsiteX2" fmla="*/ 283798 w 2161953"/>
              <a:gd name="connsiteY2" fmla="*/ 2482659 h 2944462"/>
              <a:gd name="connsiteX3" fmla="*/ 428051 w 2161953"/>
              <a:gd name="connsiteY3" fmla="*/ 2558675 h 2944462"/>
              <a:gd name="connsiteX4" fmla="*/ 490641 w 2161953"/>
              <a:gd name="connsiteY4" fmla="*/ 2646751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283798 w 2161953"/>
              <a:gd name="connsiteY2" fmla="*/ 2482659 h 2944462"/>
              <a:gd name="connsiteX3" fmla="*/ 428051 w 2161953"/>
              <a:gd name="connsiteY3" fmla="*/ 2558675 h 2944462"/>
              <a:gd name="connsiteX4" fmla="*/ 490641 w 2161953"/>
              <a:gd name="connsiteY4" fmla="*/ 2646751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283798 w 2161953"/>
              <a:gd name="connsiteY2" fmla="*/ 2482659 h 2944462"/>
              <a:gd name="connsiteX3" fmla="*/ 428051 w 2161953"/>
              <a:gd name="connsiteY3" fmla="*/ 2558675 h 2944462"/>
              <a:gd name="connsiteX4" fmla="*/ 490641 w 2161953"/>
              <a:gd name="connsiteY4" fmla="*/ 2646751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92980 w 2161953"/>
              <a:gd name="connsiteY2" fmla="*/ 2475835 h 2944462"/>
              <a:gd name="connsiteX3" fmla="*/ 428051 w 2161953"/>
              <a:gd name="connsiteY3" fmla="*/ 2558675 h 2944462"/>
              <a:gd name="connsiteX4" fmla="*/ 490641 w 2161953"/>
              <a:gd name="connsiteY4" fmla="*/ 2646751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92980 w 2161953"/>
              <a:gd name="connsiteY2" fmla="*/ 2475835 h 2944462"/>
              <a:gd name="connsiteX3" fmla="*/ 496290 w 2161953"/>
              <a:gd name="connsiteY3" fmla="*/ 2572323 h 2944462"/>
              <a:gd name="connsiteX4" fmla="*/ 490641 w 2161953"/>
              <a:gd name="connsiteY4" fmla="*/ 2646751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92980 w 2161953"/>
              <a:gd name="connsiteY2" fmla="*/ 2475835 h 2944462"/>
              <a:gd name="connsiteX3" fmla="*/ 496290 w 2161953"/>
              <a:gd name="connsiteY3" fmla="*/ 2572323 h 2944462"/>
              <a:gd name="connsiteX4" fmla="*/ 620295 w 2161953"/>
              <a:gd name="connsiteY4" fmla="*/ 2680870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92980 w 2161953"/>
              <a:gd name="connsiteY2" fmla="*/ 2475835 h 2944462"/>
              <a:gd name="connsiteX3" fmla="*/ 434875 w 2161953"/>
              <a:gd name="connsiteY3" fmla="*/ 2599619 h 2944462"/>
              <a:gd name="connsiteX4" fmla="*/ 620295 w 2161953"/>
              <a:gd name="connsiteY4" fmla="*/ 2680870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58860 w 2161953"/>
              <a:gd name="connsiteY2" fmla="*/ 2489483 h 2944462"/>
              <a:gd name="connsiteX3" fmla="*/ 434875 w 2161953"/>
              <a:gd name="connsiteY3" fmla="*/ 2599619 h 2944462"/>
              <a:gd name="connsiteX4" fmla="*/ 620295 w 2161953"/>
              <a:gd name="connsiteY4" fmla="*/ 2680870 h 2944462"/>
              <a:gd name="connsiteX5" fmla="*/ 648761 w 2161953"/>
              <a:gd name="connsiteY5" fmla="*/ 2739286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58860 w 2161953"/>
              <a:gd name="connsiteY2" fmla="*/ 2489483 h 2944462"/>
              <a:gd name="connsiteX3" fmla="*/ 434875 w 2161953"/>
              <a:gd name="connsiteY3" fmla="*/ 2599619 h 2944462"/>
              <a:gd name="connsiteX4" fmla="*/ 620295 w 2161953"/>
              <a:gd name="connsiteY4" fmla="*/ 2680870 h 2944462"/>
              <a:gd name="connsiteX5" fmla="*/ 778415 w 2161953"/>
              <a:gd name="connsiteY5" fmla="*/ 2725639 h 2944462"/>
              <a:gd name="connsiteX6" fmla="*/ 850779 w 2161953"/>
              <a:gd name="connsiteY6" fmla="*/ 2777709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58860 w 2161953"/>
              <a:gd name="connsiteY2" fmla="*/ 2489483 h 2944462"/>
              <a:gd name="connsiteX3" fmla="*/ 434875 w 2161953"/>
              <a:gd name="connsiteY3" fmla="*/ 2599619 h 2944462"/>
              <a:gd name="connsiteX4" fmla="*/ 620295 w 2161953"/>
              <a:gd name="connsiteY4" fmla="*/ 2680870 h 2944462"/>
              <a:gd name="connsiteX5" fmla="*/ 778415 w 2161953"/>
              <a:gd name="connsiteY5" fmla="*/ 2725639 h 2944462"/>
              <a:gd name="connsiteX6" fmla="*/ 953137 w 2161953"/>
              <a:gd name="connsiteY6" fmla="*/ 2825476 h 2944462"/>
              <a:gd name="connsiteX7" fmla="*/ 928576 w 2161953"/>
              <a:gd name="connsiteY7" fmla="*/ 2901932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944462"/>
              <a:gd name="connsiteX1" fmla="*/ 273006 w 2161953"/>
              <a:gd name="connsiteY1" fmla="*/ 2171300 h 2944462"/>
              <a:gd name="connsiteX2" fmla="*/ 358860 w 2161953"/>
              <a:gd name="connsiteY2" fmla="*/ 2489483 h 2944462"/>
              <a:gd name="connsiteX3" fmla="*/ 434875 w 2161953"/>
              <a:gd name="connsiteY3" fmla="*/ 2599619 h 2944462"/>
              <a:gd name="connsiteX4" fmla="*/ 620295 w 2161953"/>
              <a:gd name="connsiteY4" fmla="*/ 2680870 h 2944462"/>
              <a:gd name="connsiteX5" fmla="*/ 778415 w 2161953"/>
              <a:gd name="connsiteY5" fmla="*/ 2725639 h 2944462"/>
              <a:gd name="connsiteX6" fmla="*/ 953137 w 2161953"/>
              <a:gd name="connsiteY6" fmla="*/ 2825476 h 2944462"/>
              <a:gd name="connsiteX7" fmla="*/ 1092349 w 2161953"/>
              <a:gd name="connsiteY7" fmla="*/ 2881460 h 2944462"/>
              <a:gd name="connsiteX8" fmla="*/ 1183757 w 2161953"/>
              <a:gd name="connsiteY8" fmla="*/ 2944462 h 2944462"/>
              <a:gd name="connsiteX9" fmla="*/ 1343246 w 2161953"/>
              <a:gd name="connsiteY9" fmla="*/ 2870035 h 2944462"/>
              <a:gd name="connsiteX10" fmla="*/ 1779180 w 2161953"/>
              <a:gd name="connsiteY10" fmla="*/ 2455365 h 2944462"/>
              <a:gd name="connsiteX11" fmla="*/ 2055627 w 2161953"/>
              <a:gd name="connsiteY11" fmla="*/ 1626025 h 2944462"/>
              <a:gd name="connsiteX12" fmla="*/ 2161953 w 2161953"/>
              <a:gd name="connsiteY12" fmla="*/ 1083765 h 2944462"/>
              <a:gd name="connsiteX13" fmla="*/ 2108790 w 2161953"/>
              <a:gd name="connsiteY13" fmla="*/ 626565 h 2944462"/>
              <a:gd name="connsiteX14" fmla="*/ 1885506 w 2161953"/>
              <a:gd name="connsiteY14" fmla="*/ 222528 h 2944462"/>
              <a:gd name="connsiteX15" fmla="*/ 1449571 w 2161953"/>
              <a:gd name="connsiteY15" fmla="*/ 41774 h 2944462"/>
              <a:gd name="connsiteX16" fmla="*/ 854148 w 2161953"/>
              <a:gd name="connsiteY16" fmla="*/ 9876 h 2944462"/>
              <a:gd name="connsiteX17" fmla="*/ 577701 w 2161953"/>
              <a:gd name="connsiteY17" fmla="*/ 31142 h 2944462"/>
              <a:gd name="connsiteX18" fmla="*/ 237460 w 2161953"/>
              <a:gd name="connsiteY18" fmla="*/ 201262 h 2944462"/>
              <a:gd name="connsiteX19" fmla="*/ 56706 w 2161953"/>
              <a:gd name="connsiteY19" fmla="*/ 477709 h 2944462"/>
              <a:gd name="connsiteX20" fmla="*/ 14176 w 2161953"/>
              <a:gd name="connsiteY20" fmla="*/ 892379 h 2944462"/>
              <a:gd name="connsiteX21" fmla="*/ 216194 w 2161953"/>
              <a:gd name="connsiteY21" fmla="*/ 1913104 h 2944462"/>
              <a:gd name="connsiteX0" fmla="*/ 216194 w 2161953"/>
              <a:gd name="connsiteY0" fmla="*/ 1913104 h 2881460"/>
              <a:gd name="connsiteX1" fmla="*/ 273006 w 2161953"/>
              <a:gd name="connsiteY1" fmla="*/ 2171300 h 2881460"/>
              <a:gd name="connsiteX2" fmla="*/ 358860 w 2161953"/>
              <a:gd name="connsiteY2" fmla="*/ 2489483 h 2881460"/>
              <a:gd name="connsiteX3" fmla="*/ 434875 w 2161953"/>
              <a:gd name="connsiteY3" fmla="*/ 2599619 h 2881460"/>
              <a:gd name="connsiteX4" fmla="*/ 620295 w 2161953"/>
              <a:gd name="connsiteY4" fmla="*/ 2680870 h 2881460"/>
              <a:gd name="connsiteX5" fmla="*/ 778415 w 2161953"/>
              <a:gd name="connsiteY5" fmla="*/ 2725639 h 2881460"/>
              <a:gd name="connsiteX6" fmla="*/ 953137 w 2161953"/>
              <a:gd name="connsiteY6" fmla="*/ 2825476 h 2881460"/>
              <a:gd name="connsiteX7" fmla="*/ 1092349 w 2161953"/>
              <a:gd name="connsiteY7" fmla="*/ 2881460 h 2881460"/>
              <a:gd name="connsiteX8" fmla="*/ 1265643 w 2161953"/>
              <a:gd name="connsiteY8" fmla="*/ 2876223 h 2881460"/>
              <a:gd name="connsiteX9" fmla="*/ 1343246 w 2161953"/>
              <a:gd name="connsiteY9" fmla="*/ 2870035 h 2881460"/>
              <a:gd name="connsiteX10" fmla="*/ 1779180 w 2161953"/>
              <a:gd name="connsiteY10" fmla="*/ 2455365 h 2881460"/>
              <a:gd name="connsiteX11" fmla="*/ 2055627 w 2161953"/>
              <a:gd name="connsiteY11" fmla="*/ 1626025 h 2881460"/>
              <a:gd name="connsiteX12" fmla="*/ 2161953 w 2161953"/>
              <a:gd name="connsiteY12" fmla="*/ 1083765 h 2881460"/>
              <a:gd name="connsiteX13" fmla="*/ 2108790 w 2161953"/>
              <a:gd name="connsiteY13" fmla="*/ 626565 h 2881460"/>
              <a:gd name="connsiteX14" fmla="*/ 1885506 w 2161953"/>
              <a:gd name="connsiteY14" fmla="*/ 222528 h 2881460"/>
              <a:gd name="connsiteX15" fmla="*/ 1449571 w 2161953"/>
              <a:gd name="connsiteY15" fmla="*/ 41774 h 2881460"/>
              <a:gd name="connsiteX16" fmla="*/ 854148 w 2161953"/>
              <a:gd name="connsiteY16" fmla="*/ 9876 h 2881460"/>
              <a:gd name="connsiteX17" fmla="*/ 577701 w 2161953"/>
              <a:gd name="connsiteY17" fmla="*/ 31142 h 2881460"/>
              <a:gd name="connsiteX18" fmla="*/ 237460 w 2161953"/>
              <a:gd name="connsiteY18" fmla="*/ 201262 h 2881460"/>
              <a:gd name="connsiteX19" fmla="*/ 56706 w 2161953"/>
              <a:gd name="connsiteY19" fmla="*/ 477709 h 2881460"/>
              <a:gd name="connsiteX20" fmla="*/ 14176 w 2161953"/>
              <a:gd name="connsiteY20" fmla="*/ 892379 h 2881460"/>
              <a:gd name="connsiteX21" fmla="*/ 216194 w 2161953"/>
              <a:gd name="connsiteY21" fmla="*/ 1913104 h 2881460"/>
              <a:gd name="connsiteX0" fmla="*/ 216194 w 2161953"/>
              <a:gd name="connsiteY0" fmla="*/ 1913104 h 2881460"/>
              <a:gd name="connsiteX1" fmla="*/ 273006 w 2161953"/>
              <a:gd name="connsiteY1" fmla="*/ 2171300 h 2881460"/>
              <a:gd name="connsiteX2" fmla="*/ 358860 w 2161953"/>
              <a:gd name="connsiteY2" fmla="*/ 2489483 h 2881460"/>
              <a:gd name="connsiteX3" fmla="*/ 434875 w 2161953"/>
              <a:gd name="connsiteY3" fmla="*/ 2599619 h 2881460"/>
              <a:gd name="connsiteX4" fmla="*/ 620295 w 2161953"/>
              <a:gd name="connsiteY4" fmla="*/ 2680870 h 2881460"/>
              <a:gd name="connsiteX5" fmla="*/ 778415 w 2161953"/>
              <a:gd name="connsiteY5" fmla="*/ 2725639 h 2881460"/>
              <a:gd name="connsiteX6" fmla="*/ 953137 w 2161953"/>
              <a:gd name="connsiteY6" fmla="*/ 2825476 h 2881460"/>
              <a:gd name="connsiteX7" fmla="*/ 1092349 w 2161953"/>
              <a:gd name="connsiteY7" fmla="*/ 2881460 h 2881460"/>
              <a:gd name="connsiteX8" fmla="*/ 1265643 w 2161953"/>
              <a:gd name="connsiteY8" fmla="*/ 2876223 h 2881460"/>
              <a:gd name="connsiteX9" fmla="*/ 1425133 w 2161953"/>
              <a:gd name="connsiteY9" fmla="*/ 2781325 h 2881460"/>
              <a:gd name="connsiteX10" fmla="*/ 1779180 w 2161953"/>
              <a:gd name="connsiteY10" fmla="*/ 2455365 h 2881460"/>
              <a:gd name="connsiteX11" fmla="*/ 2055627 w 2161953"/>
              <a:gd name="connsiteY11" fmla="*/ 1626025 h 2881460"/>
              <a:gd name="connsiteX12" fmla="*/ 2161953 w 2161953"/>
              <a:gd name="connsiteY12" fmla="*/ 1083765 h 2881460"/>
              <a:gd name="connsiteX13" fmla="*/ 2108790 w 2161953"/>
              <a:gd name="connsiteY13" fmla="*/ 626565 h 2881460"/>
              <a:gd name="connsiteX14" fmla="*/ 1885506 w 2161953"/>
              <a:gd name="connsiteY14" fmla="*/ 222528 h 2881460"/>
              <a:gd name="connsiteX15" fmla="*/ 1449571 w 2161953"/>
              <a:gd name="connsiteY15" fmla="*/ 41774 h 2881460"/>
              <a:gd name="connsiteX16" fmla="*/ 854148 w 2161953"/>
              <a:gd name="connsiteY16" fmla="*/ 9876 h 2881460"/>
              <a:gd name="connsiteX17" fmla="*/ 577701 w 2161953"/>
              <a:gd name="connsiteY17" fmla="*/ 31142 h 2881460"/>
              <a:gd name="connsiteX18" fmla="*/ 237460 w 2161953"/>
              <a:gd name="connsiteY18" fmla="*/ 201262 h 2881460"/>
              <a:gd name="connsiteX19" fmla="*/ 56706 w 2161953"/>
              <a:gd name="connsiteY19" fmla="*/ 477709 h 2881460"/>
              <a:gd name="connsiteX20" fmla="*/ 14176 w 2161953"/>
              <a:gd name="connsiteY20" fmla="*/ 892379 h 2881460"/>
              <a:gd name="connsiteX21" fmla="*/ 216194 w 2161953"/>
              <a:gd name="connsiteY21" fmla="*/ 1913104 h 2881460"/>
              <a:gd name="connsiteX0" fmla="*/ 216194 w 2161953"/>
              <a:gd name="connsiteY0" fmla="*/ 1913104 h 2881460"/>
              <a:gd name="connsiteX1" fmla="*/ 273006 w 2161953"/>
              <a:gd name="connsiteY1" fmla="*/ 2171300 h 2881460"/>
              <a:gd name="connsiteX2" fmla="*/ 358860 w 2161953"/>
              <a:gd name="connsiteY2" fmla="*/ 2489483 h 2881460"/>
              <a:gd name="connsiteX3" fmla="*/ 434875 w 2161953"/>
              <a:gd name="connsiteY3" fmla="*/ 2599619 h 2881460"/>
              <a:gd name="connsiteX4" fmla="*/ 620295 w 2161953"/>
              <a:gd name="connsiteY4" fmla="*/ 2680870 h 2881460"/>
              <a:gd name="connsiteX5" fmla="*/ 778415 w 2161953"/>
              <a:gd name="connsiteY5" fmla="*/ 2725639 h 2881460"/>
              <a:gd name="connsiteX6" fmla="*/ 953137 w 2161953"/>
              <a:gd name="connsiteY6" fmla="*/ 2825476 h 2881460"/>
              <a:gd name="connsiteX7" fmla="*/ 1092349 w 2161953"/>
              <a:gd name="connsiteY7" fmla="*/ 2881460 h 2881460"/>
              <a:gd name="connsiteX8" fmla="*/ 1265643 w 2161953"/>
              <a:gd name="connsiteY8" fmla="*/ 2876223 h 2881460"/>
              <a:gd name="connsiteX9" fmla="*/ 1425133 w 2161953"/>
              <a:gd name="connsiteY9" fmla="*/ 2781325 h 2881460"/>
              <a:gd name="connsiteX10" fmla="*/ 1758709 w 2161953"/>
              <a:gd name="connsiteY10" fmla="*/ 2421246 h 2881460"/>
              <a:gd name="connsiteX11" fmla="*/ 2055627 w 2161953"/>
              <a:gd name="connsiteY11" fmla="*/ 1626025 h 2881460"/>
              <a:gd name="connsiteX12" fmla="*/ 2161953 w 2161953"/>
              <a:gd name="connsiteY12" fmla="*/ 1083765 h 2881460"/>
              <a:gd name="connsiteX13" fmla="*/ 2108790 w 2161953"/>
              <a:gd name="connsiteY13" fmla="*/ 626565 h 2881460"/>
              <a:gd name="connsiteX14" fmla="*/ 1885506 w 2161953"/>
              <a:gd name="connsiteY14" fmla="*/ 222528 h 2881460"/>
              <a:gd name="connsiteX15" fmla="*/ 1449571 w 2161953"/>
              <a:gd name="connsiteY15" fmla="*/ 41774 h 2881460"/>
              <a:gd name="connsiteX16" fmla="*/ 854148 w 2161953"/>
              <a:gd name="connsiteY16" fmla="*/ 9876 h 2881460"/>
              <a:gd name="connsiteX17" fmla="*/ 577701 w 2161953"/>
              <a:gd name="connsiteY17" fmla="*/ 31142 h 2881460"/>
              <a:gd name="connsiteX18" fmla="*/ 237460 w 2161953"/>
              <a:gd name="connsiteY18" fmla="*/ 201262 h 2881460"/>
              <a:gd name="connsiteX19" fmla="*/ 56706 w 2161953"/>
              <a:gd name="connsiteY19" fmla="*/ 477709 h 2881460"/>
              <a:gd name="connsiteX20" fmla="*/ 14176 w 2161953"/>
              <a:gd name="connsiteY20" fmla="*/ 892379 h 2881460"/>
              <a:gd name="connsiteX21" fmla="*/ 216194 w 2161953"/>
              <a:gd name="connsiteY21" fmla="*/ 1913104 h 2881460"/>
              <a:gd name="connsiteX0" fmla="*/ 216194 w 2161953"/>
              <a:gd name="connsiteY0" fmla="*/ 1913104 h 2881460"/>
              <a:gd name="connsiteX1" fmla="*/ 273006 w 2161953"/>
              <a:gd name="connsiteY1" fmla="*/ 2171300 h 2881460"/>
              <a:gd name="connsiteX2" fmla="*/ 358860 w 2161953"/>
              <a:gd name="connsiteY2" fmla="*/ 2489483 h 2881460"/>
              <a:gd name="connsiteX3" fmla="*/ 434875 w 2161953"/>
              <a:gd name="connsiteY3" fmla="*/ 2599619 h 2881460"/>
              <a:gd name="connsiteX4" fmla="*/ 620295 w 2161953"/>
              <a:gd name="connsiteY4" fmla="*/ 2680870 h 2881460"/>
              <a:gd name="connsiteX5" fmla="*/ 778415 w 2161953"/>
              <a:gd name="connsiteY5" fmla="*/ 2725639 h 2881460"/>
              <a:gd name="connsiteX6" fmla="*/ 953137 w 2161953"/>
              <a:gd name="connsiteY6" fmla="*/ 2825476 h 2881460"/>
              <a:gd name="connsiteX7" fmla="*/ 1092349 w 2161953"/>
              <a:gd name="connsiteY7" fmla="*/ 2881460 h 2881460"/>
              <a:gd name="connsiteX8" fmla="*/ 1265643 w 2161953"/>
              <a:gd name="connsiteY8" fmla="*/ 2876223 h 2881460"/>
              <a:gd name="connsiteX9" fmla="*/ 1425133 w 2161953"/>
              <a:gd name="connsiteY9" fmla="*/ 2781325 h 2881460"/>
              <a:gd name="connsiteX10" fmla="*/ 1758709 w 2161953"/>
              <a:gd name="connsiteY10" fmla="*/ 2421246 h 2881460"/>
              <a:gd name="connsiteX11" fmla="*/ 2055627 w 2161953"/>
              <a:gd name="connsiteY11" fmla="*/ 1626025 h 2881460"/>
              <a:gd name="connsiteX12" fmla="*/ 2161953 w 2161953"/>
              <a:gd name="connsiteY12" fmla="*/ 1083765 h 2881460"/>
              <a:gd name="connsiteX13" fmla="*/ 2108790 w 2161953"/>
              <a:gd name="connsiteY13" fmla="*/ 626565 h 2881460"/>
              <a:gd name="connsiteX14" fmla="*/ 1885506 w 2161953"/>
              <a:gd name="connsiteY14" fmla="*/ 222528 h 2881460"/>
              <a:gd name="connsiteX15" fmla="*/ 1449571 w 2161953"/>
              <a:gd name="connsiteY15" fmla="*/ 41774 h 2881460"/>
              <a:gd name="connsiteX16" fmla="*/ 854148 w 2161953"/>
              <a:gd name="connsiteY16" fmla="*/ 9876 h 2881460"/>
              <a:gd name="connsiteX17" fmla="*/ 577701 w 2161953"/>
              <a:gd name="connsiteY17" fmla="*/ 31142 h 2881460"/>
              <a:gd name="connsiteX18" fmla="*/ 237460 w 2161953"/>
              <a:gd name="connsiteY18" fmla="*/ 201262 h 2881460"/>
              <a:gd name="connsiteX19" fmla="*/ 56706 w 2161953"/>
              <a:gd name="connsiteY19" fmla="*/ 477709 h 2881460"/>
              <a:gd name="connsiteX20" fmla="*/ 14176 w 2161953"/>
              <a:gd name="connsiteY20" fmla="*/ 892379 h 2881460"/>
              <a:gd name="connsiteX21" fmla="*/ 216194 w 2161953"/>
              <a:gd name="connsiteY21" fmla="*/ 1913104 h 2881460"/>
              <a:gd name="connsiteX0" fmla="*/ 216194 w 2161953"/>
              <a:gd name="connsiteY0" fmla="*/ 1913104 h 2881460"/>
              <a:gd name="connsiteX1" fmla="*/ 273006 w 2161953"/>
              <a:gd name="connsiteY1" fmla="*/ 2171300 h 2881460"/>
              <a:gd name="connsiteX2" fmla="*/ 358860 w 2161953"/>
              <a:gd name="connsiteY2" fmla="*/ 2489483 h 2881460"/>
              <a:gd name="connsiteX3" fmla="*/ 434875 w 2161953"/>
              <a:gd name="connsiteY3" fmla="*/ 2599619 h 2881460"/>
              <a:gd name="connsiteX4" fmla="*/ 620295 w 2161953"/>
              <a:gd name="connsiteY4" fmla="*/ 2680870 h 2881460"/>
              <a:gd name="connsiteX5" fmla="*/ 778415 w 2161953"/>
              <a:gd name="connsiteY5" fmla="*/ 2725639 h 2881460"/>
              <a:gd name="connsiteX6" fmla="*/ 953137 w 2161953"/>
              <a:gd name="connsiteY6" fmla="*/ 2825476 h 2881460"/>
              <a:gd name="connsiteX7" fmla="*/ 1092349 w 2161953"/>
              <a:gd name="connsiteY7" fmla="*/ 2881460 h 2881460"/>
              <a:gd name="connsiteX8" fmla="*/ 1265643 w 2161953"/>
              <a:gd name="connsiteY8" fmla="*/ 2876223 h 2881460"/>
              <a:gd name="connsiteX9" fmla="*/ 1425133 w 2161953"/>
              <a:gd name="connsiteY9" fmla="*/ 2781325 h 2881460"/>
              <a:gd name="connsiteX10" fmla="*/ 1758709 w 2161953"/>
              <a:gd name="connsiteY10" fmla="*/ 2421246 h 2881460"/>
              <a:gd name="connsiteX11" fmla="*/ 2055627 w 2161953"/>
              <a:gd name="connsiteY11" fmla="*/ 1626025 h 2881460"/>
              <a:gd name="connsiteX12" fmla="*/ 2161953 w 2161953"/>
              <a:gd name="connsiteY12" fmla="*/ 1083765 h 2881460"/>
              <a:gd name="connsiteX13" fmla="*/ 2108790 w 2161953"/>
              <a:gd name="connsiteY13" fmla="*/ 626565 h 2881460"/>
              <a:gd name="connsiteX14" fmla="*/ 1885506 w 2161953"/>
              <a:gd name="connsiteY14" fmla="*/ 222528 h 2881460"/>
              <a:gd name="connsiteX15" fmla="*/ 1449571 w 2161953"/>
              <a:gd name="connsiteY15" fmla="*/ 41774 h 2881460"/>
              <a:gd name="connsiteX16" fmla="*/ 854148 w 2161953"/>
              <a:gd name="connsiteY16" fmla="*/ 9876 h 2881460"/>
              <a:gd name="connsiteX17" fmla="*/ 577701 w 2161953"/>
              <a:gd name="connsiteY17" fmla="*/ 31142 h 2881460"/>
              <a:gd name="connsiteX18" fmla="*/ 237460 w 2161953"/>
              <a:gd name="connsiteY18" fmla="*/ 201262 h 2881460"/>
              <a:gd name="connsiteX19" fmla="*/ 56706 w 2161953"/>
              <a:gd name="connsiteY19" fmla="*/ 477709 h 2881460"/>
              <a:gd name="connsiteX20" fmla="*/ 14176 w 2161953"/>
              <a:gd name="connsiteY20" fmla="*/ 892379 h 2881460"/>
              <a:gd name="connsiteX21" fmla="*/ 216194 w 2161953"/>
              <a:gd name="connsiteY21" fmla="*/ 1913104 h 2881460"/>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2094"/>
              <a:gd name="connsiteY0" fmla="*/ 1913104 h 2890186"/>
              <a:gd name="connsiteX1" fmla="*/ 273006 w 2162094"/>
              <a:gd name="connsiteY1" fmla="*/ 2171300 h 2890186"/>
              <a:gd name="connsiteX2" fmla="*/ 358860 w 2162094"/>
              <a:gd name="connsiteY2" fmla="*/ 2489483 h 2890186"/>
              <a:gd name="connsiteX3" fmla="*/ 434875 w 2162094"/>
              <a:gd name="connsiteY3" fmla="*/ 2599619 h 2890186"/>
              <a:gd name="connsiteX4" fmla="*/ 620295 w 2162094"/>
              <a:gd name="connsiteY4" fmla="*/ 2680870 h 2890186"/>
              <a:gd name="connsiteX5" fmla="*/ 778415 w 2162094"/>
              <a:gd name="connsiteY5" fmla="*/ 2725639 h 2890186"/>
              <a:gd name="connsiteX6" fmla="*/ 953137 w 2162094"/>
              <a:gd name="connsiteY6" fmla="*/ 2825476 h 2890186"/>
              <a:gd name="connsiteX7" fmla="*/ 1092349 w 2162094"/>
              <a:gd name="connsiteY7" fmla="*/ 2881460 h 2890186"/>
              <a:gd name="connsiteX8" fmla="*/ 1265643 w 2162094"/>
              <a:gd name="connsiteY8" fmla="*/ 2876223 h 2890186"/>
              <a:gd name="connsiteX9" fmla="*/ 1425133 w 2162094"/>
              <a:gd name="connsiteY9" fmla="*/ 2781325 h 2890186"/>
              <a:gd name="connsiteX10" fmla="*/ 1758709 w 2162094"/>
              <a:gd name="connsiteY10" fmla="*/ 2421246 h 2890186"/>
              <a:gd name="connsiteX11" fmla="*/ 2055627 w 2162094"/>
              <a:gd name="connsiteY11" fmla="*/ 1626025 h 2890186"/>
              <a:gd name="connsiteX12" fmla="*/ 2161953 w 2162094"/>
              <a:gd name="connsiteY12" fmla="*/ 1083765 h 2890186"/>
              <a:gd name="connsiteX13" fmla="*/ 2108790 w 2162094"/>
              <a:gd name="connsiteY13" fmla="*/ 626565 h 2890186"/>
              <a:gd name="connsiteX14" fmla="*/ 1885506 w 2162094"/>
              <a:gd name="connsiteY14" fmla="*/ 222528 h 2890186"/>
              <a:gd name="connsiteX15" fmla="*/ 1449571 w 2162094"/>
              <a:gd name="connsiteY15" fmla="*/ 41774 h 2890186"/>
              <a:gd name="connsiteX16" fmla="*/ 854148 w 2162094"/>
              <a:gd name="connsiteY16" fmla="*/ 9876 h 2890186"/>
              <a:gd name="connsiteX17" fmla="*/ 577701 w 2162094"/>
              <a:gd name="connsiteY17" fmla="*/ 31142 h 2890186"/>
              <a:gd name="connsiteX18" fmla="*/ 237460 w 2162094"/>
              <a:gd name="connsiteY18" fmla="*/ 201262 h 2890186"/>
              <a:gd name="connsiteX19" fmla="*/ 56706 w 2162094"/>
              <a:gd name="connsiteY19" fmla="*/ 477709 h 2890186"/>
              <a:gd name="connsiteX20" fmla="*/ 14176 w 2162094"/>
              <a:gd name="connsiteY20" fmla="*/ 892379 h 2890186"/>
              <a:gd name="connsiteX21" fmla="*/ 216194 w 2162094"/>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104 h 2890186"/>
              <a:gd name="connsiteX1" fmla="*/ 273006 w 2161953"/>
              <a:gd name="connsiteY1" fmla="*/ 2171300 h 2890186"/>
              <a:gd name="connsiteX2" fmla="*/ 358860 w 2161953"/>
              <a:gd name="connsiteY2" fmla="*/ 2489483 h 2890186"/>
              <a:gd name="connsiteX3" fmla="*/ 434875 w 2161953"/>
              <a:gd name="connsiteY3" fmla="*/ 2599619 h 2890186"/>
              <a:gd name="connsiteX4" fmla="*/ 620295 w 2161953"/>
              <a:gd name="connsiteY4" fmla="*/ 2680870 h 2890186"/>
              <a:gd name="connsiteX5" fmla="*/ 778415 w 2161953"/>
              <a:gd name="connsiteY5" fmla="*/ 2725639 h 2890186"/>
              <a:gd name="connsiteX6" fmla="*/ 953137 w 2161953"/>
              <a:gd name="connsiteY6" fmla="*/ 2825476 h 2890186"/>
              <a:gd name="connsiteX7" fmla="*/ 1092349 w 2161953"/>
              <a:gd name="connsiteY7" fmla="*/ 2881460 h 2890186"/>
              <a:gd name="connsiteX8" fmla="*/ 1265643 w 2161953"/>
              <a:gd name="connsiteY8" fmla="*/ 2876223 h 2890186"/>
              <a:gd name="connsiteX9" fmla="*/ 1425133 w 2161953"/>
              <a:gd name="connsiteY9" fmla="*/ 2781325 h 2890186"/>
              <a:gd name="connsiteX10" fmla="*/ 1758709 w 2161953"/>
              <a:gd name="connsiteY10" fmla="*/ 2421246 h 2890186"/>
              <a:gd name="connsiteX11" fmla="*/ 2055627 w 2161953"/>
              <a:gd name="connsiteY11" fmla="*/ 1626025 h 2890186"/>
              <a:gd name="connsiteX12" fmla="*/ 2161953 w 2161953"/>
              <a:gd name="connsiteY12" fmla="*/ 1083765 h 2890186"/>
              <a:gd name="connsiteX13" fmla="*/ 2108790 w 2161953"/>
              <a:gd name="connsiteY13" fmla="*/ 626565 h 2890186"/>
              <a:gd name="connsiteX14" fmla="*/ 1885506 w 2161953"/>
              <a:gd name="connsiteY14" fmla="*/ 222528 h 2890186"/>
              <a:gd name="connsiteX15" fmla="*/ 1449571 w 2161953"/>
              <a:gd name="connsiteY15" fmla="*/ 41774 h 2890186"/>
              <a:gd name="connsiteX16" fmla="*/ 854148 w 2161953"/>
              <a:gd name="connsiteY16" fmla="*/ 9876 h 2890186"/>
              <a:gd name="connsiteX17" fmla="*/ 577701 w 2161953"/>
              <a:gd name="connsiteY17" fmla="*/ 31142 h 2890186"/>
              <a:gd name="connsiteX18" fmla="*/ 237460 w 2161953"/>
              <a:gd name="connsiteY18" fmla="*/ 201262 h 2890186"/>
              <a:gd name="connsiteX19" fmla="*/ 56706 w 2161953"/>
              <a:gd name="connsiteY19" fmla="*/ 477709 h 2890186"/>
              <a:gd name="connsiteX20" fmla="*/ 14176 w 2161953"/>
              <a:gd name="connsiteY20" fmla="*/ 892379 h 2890186"/>
              <a:gd name="connsiteX21" fmla="*/ 216194 w 2161953"/>
              <a:gd name="connsiteY21" fmla="*/ 1913104 h 2890186"/>
              <a:gd name="connsiteX0" fmla="*/ 216194 w 2161953"/>
              <a:gd name="connsiteY0" fmla="*/ 1913532 h 2890614"/>
              <a:gd name="connsiteX1" fmla="*/ 273006 w 2161953"/>
              <a:gd name="connsiteY1" fmla="*/ 2171728 h 2890614"/>
              <a:gd name="connsiteX2" fmla="*/ 358860 w 2161953"/>
              <a:gd name="connsiteY2" fmla="*/ 2489911 h 2890614"/>
              <a:gd name="connsiteX3" fmla="*/ 434875 w 2161953"/>
              <a:gd name="connsiteY3" fmla="*/ 2600047 h 2890614"/>
              <a:gd name="connsiteX4" fmla="*/ 620295 w 2161953"/>
              <a:gd name="connsiteY4" fmla="*/ 2681298 h 2890614"/>
              <a:gd name="connsiteX5" fmla="*/ 778415 w 2161953"/>
              <a:gd name="connsiteY5" fmla="*/ 2726067 h 2890614"/>
              <a:gd name="connsiteX6" fmla="*/ 953137 w 2161953"/>
              <a:gd name="connsiteY6" fmla="*/ 2825904 h 2890614"/>
              <a:gd name="connsiteX7" fmla="*/ 1092349 w 2161953"/>
              <a:gd name="connsiteY7" fmla="*/ 2881888 h 2890614"/>
              <a:gd name="connsiteX8" fmla="*/ 1265643 w 2161953"/>
              <a:gd name="connsiteY8" fmla="*/ 2876651 h 2890614"/>
              <a:gd name="connsiteX9" fmla="*/ 1425133 w 2161953"/>
              <a:gd name="connsiteY9" fmla="*/ 2781753 h 2890614"/>
              <a:gd name="connsiteX10" fmla="*/ 1758709 w 2161953"/>
              <a:gd name="connsiteY10" fmla="*/ 2421674 h 2890614"/>
              <a:gd name="connsiteX11" fmla="*/ 2055627 w 2161953"/>
              <a:gd name="connsiteY11" fmla="*/ 1626453 h 2890614"/>
              <a:gd name="connsiteX12" fmla="*/ 2161953 w 2161953"/>
              <a:gd name="connsiteY12" fmla="*/ 1084193 h 2890614"/>
              <a:gd name="connsiteX13" fmla="*/ 2108790 w 2161953"/>
              <a:gd name="connsiteY13" fmla="*/ 626993 h 2890614"/>
              <a:gd name="connsiteX14" fmla="*/ 1885506 w 2161953"/>
              <a:gd name="connsiteY14" fmla="*/ 222956 h 2890614"/>
              <a:gd name="connsiteX15" fmla="*/ 1449571 w 2161953"/>
              <a:gd name="connsiteY15" fmla="*/ 42202 h 2890614"/>
              <a:gd name="connsiteX16" fmla="*/ 854148 w 2161953"/>
              <a:gd name="connsiteY16" fmla="*/ 10304 h 2890614"/>
              <a:gd name="connsiteX17" fmla="*/ 577701 w 2161953"/>
              <a:gd name="connsiteY17" fmla="*/ 31570 h 2890614"/>
              <a:gd name="connsiteX18" fmla="*/ 237460 w 2161953"/>
              <a:gd name="connsiteY18" fmla="*/ 201690 h 2890614"/>
              <a:gd name="connsiteX19" fmla="*/ 56706 w 2161953"/>
              <a:gd name="connsiteY19" fmla="*/ 478137 h 2890614"/>
              <a:gd name="connsiteX20" fmla="*/ 14176 w 2161953"/>
              <a:gd name="connsiteY20" fmla="*/ 892807 h 2890614"/>
              <a:gd name="connsiteX21" fmla="*/ 216194 w 2161953"/>
              <a:gd name="connsiteY21" fmla="*/ 1913532 h 2890614"/>
              <a:gd name="connsiteX0" fmla="*/ 216194 w 2161953"/>
              <a:gd name="connsiteY0" fmla="*/ 1928657 h 2905739"/>
              <a:gd name="connsiteX1" fmla="*/ 273006 w 2161953"/>
              <a:gd name="connsiteY1" fmla="*/ 2186853 h 2905739"/>
              <a:gd name="connsiteX2" fmla="*/ 358860 w 2161953"/>
              <a:gd name="connsiteY2" fmla="*/ 2505036 h 2905739"/>
              <a:gd name="connsiteX3" fmla="*/ 434875 w 2161953"/>
              <a:gd name="connsiteY3" fmla="*/ 2615172 h 2905739"/>
              <a:gd name="connsiteX4" fmla="*/ 620295 w 2161953"/>
              <a:gd name="connsiteY4" fmla="*/ 2696423 h 2905739"/>
              <a:gd name="connsiteX5" fmla="*/ 778415 w 2161953"/>
              <a:gd name="connsiteY5" fmla="*/ 2741192 h 2905739"/>
              <a:gd name="connsiteX6" fmla="*/ 953137 w 2161953"/>
              <a:gd name="connsiteY6" fmla="*/ 2841029 h 2905739"/>
              <a:gd name="connsiteX7" fmla="*/ 1092349 w 2161953"/>
              <a:gd name="connsiteY7" fmla="*/ 2897013 h 2905739"/>
              <a:gd name="connsiteX8" fmla="*/ 1265643 w 2161953"/>
              <a:gd name="connsiteY8" fmla="*/ 2891776 h 2905739"/>
              <a:gd name="connsiteX9" fmla="*/ 1425133 w 2161953"/>
              <a:gd name="connsiteY9" fmla="*/ 2796878 h 2905739"/>
              <a:gd name="connsiteX10" fmla="*/ 1758709 w 2161953"/>
              <a:gd name="connsiteY10" fmla="*/ 2436799 h 2905739"/>
              <a:gd name="connsiteX11" fmla="*/ 2055627 w 2161953"/>
              <a:gd name="connsiteY11" fmla="*/ 1641578 h 2905739"/>
              <a:gd name="connsiteX12" fmla="*/ 2161953 w 2161953"/>
              <a:gd name="connsiteY12" fmla="*/ 1099318 h 2905739"/>
              <a:gd name="connsiteX13" fmla="*/ 2108790 w 2161953"/>
              <a:gd name="connsiteY13" fmla="*/ 642118 h 2905739"/>
              <a:gd name="connsiteX14" fmla="*/ 1885506 w 2161953"/>
              <a:gd name="connsiteY14" fmla="*/ 238081 h 2905739"/>
              <a:gd name="connsiteX15" fmla="*/ 1449571 w 2161953"/>
              <a:gd name="connsiteY15" fmla="*/ 57327 h 2905739"/>
              <a:gd name="connsiteX16" fmla="*/ 881443 w 2161953"/>
              <a:gd name="connsiteY16" fmla="*/ 4958 h 2905739"/>
              <a:gd name="connsiteX17" fmla="*/ 577701 w 2161953"/>
              <a:gd name="connsiteY17" fmla="*/ 46695 h 2905739"/>
              <a:gd name="connsiteX18" fmla="*/ 237460 w 2161953"/>
              <a:gd name="connsiteY18" fmla="*/ 216815 h 2905739"/>
              <a:gd name="connsiteX19" fmla="*/ 56706 w 2161953"/>
              <a:gd name="connsiteY19" fmla="*/ 493262 h 2905739"/>
              <a:gd name="connsiteX20" fmla="*/ 14176 w 2161953"/>
              <a:gd name="connsiteY20" fmla="*/ 907932 h 2905739"/>
              <a:gd name="connsiteX21" fmla="*/ 216194 w 2161953"/>
              <a:gd name="connsiteY21" fmla="*/ 1928657 h 2905739"/>
              <a:gd name="connsiteX0" fmla="*/ 216194 w 2161953"/>
              <a:gd name="connsiteY0" fmla="*/ 1928226 h 2905308"/>
              <a:gd name="connsiteX1" fmla="*/ 273006 w 2161953"/>
              <a:gd name="connsiteY1" fmla="*/ 2186422 h 2905308"/>
              <a:gd name="connsiteX2" fmla="*/ 358860 w 2161953"/>
              <a:gd name="connsiteY2" fmla="*/ 2504605 h 2905308"/>
              <a:gd name="connsiteX3" fmla="*/ 434875 w 2161953"/>
              <a:gd name="connsiteY3" fmla="*/ 2614741 h 2905308"/>
              <a:gd name="connsiteX4" fmla="*/ 620295 w 2161953"/>
              <a:gd name="connsiteY4" fmla="*/ 2695992 h 2905308"/>
              <a:gd name="connsiteX5" fmla="*/ 778415 w 2161953"/>
              <a:gd name="connsiteY5" fmla="*/ 2740761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73006 w 2161953"/>
              <a:gd name="connsiteY1" fmla="*/ 2186422 h 2905308"/>
              <a:gd name="connsiteX2" fmla="*/ 358860 w 2161953"/>
              <a:gd name="connsiteY2" fmla="*/ 2504605 h 2905308"/>
              <a:gd name="connsiteX3" fmla="*/ 468994 w 2161953"/>
              <a:gd name="connsiteY3" fmla="*/ 2621565 h 2905308"/>
              <a:gd name="connsiteX4" fmla="*/ 620295 w 2161953"/>
              <a:gd name="connsiteY4" fmla="*/ 2695992 h 2905308"/>
              <a:gd name="connsiteX5" fmla="*/ 778415 w 2161953"/>
              <a:gd name="connsiteY5" fmla="*/ 2740761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73006 w 2161953"/>
              <a:gd name="connsiteY1" fmla="*/ 2186422 h 2905308"/>
              <a:gd name="connsiteX2" fmla="*/ 358860 w 2161953"/>
              <a:gd name="connsiteY2" fmla="*/ 2504605 h 2905308"/>
              <a:gd name="connsiteX3" fmla="*/ 468994 w 2161953"/>
              <a:gd name="connsiteY3" fmla="*/ 2621565 h 2905308"/>
              <a:gd name="connsiteX4" fmla="*/ 620295 w 2161953"/>
              <a:gd name="connsiteY4" fmla="*/ 2695992 h 2905308"/>
              <a:gd name="connsiteX5" fmla="*/ 778415 w 2161953"/>
              <a:gd name="connsiteY5" fmla="*/ 2740761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73006 w 2161953"/>
              <a:gd name="connsiteY1" fmla="*/ 2186422 h 2905308"/>
              <a:gd name="connsiteX2" fmla="*/ 358860 w 2161953"/>
              <a:gd name="connsiteY2" fmla="*/ 2504605 h 2905308"/>
              <a:gd name="connsiteX3" fmla="*/ 468994 w 2161953"/>
              <a:gd name="connsiteY3" fmla="*/ 2621565 h 2905308"/>
              <a:gd name="connsiteX4" fmla="*/ 620295 w 2161953"/>
              <a:gd name="connsiteY4" fmla="*/ 2695992 h 2905308"/>
              <a:gd name="connsiteX5" fmla="*/ 778415 w 2161953"/>
              <a:gd name="connsiteY5" fmla="*/ 2740761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73006 w 2161953"/>
              <a:gd name="connsiteY1" fmla="*/ 2186422 h 2905308"/>
              <a:gd name="connsiteX2" fmla="*/ 358860 w 2161953"/>
              <a:gd name="connsiteY2" fmla="*/ 2504605 h 2905308"/>
              <a:gd name="connsiteX3" fmla="*/ 468994 w 2161953"/>
              <a:gd name="connsiteY3" fmla="*/ 2621565 h 2905308"/>
              <a:gd name="connsiteX4" fmla="*/ 620295 w 2161953"/>
              <a:gd name="connsiteY4" fmla="*/ 2695992 h 2905308"/>
              <a:gd name="connsiteX5" fmla="*/ 778415 w 2161953"/>
              <a:gd name="connsiteY5" fmla="*/ 2740761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73006 w 2161953"/>
              <a:gd name="connsiteY1" fmla="*/ 2186422 h 2905308"/>
              <a:gd name="connsiteX2" fmla="*/ 390758 w 2161953"/>
              <a:gd name="connsiteY2" fmla="*/ 2483340 h 2905308"/>
              <a:gd name="connsiteX3" fmla="*/ 468994 w 2161953"/>
              <a:gd name="connsiteY3" fmla="*/ 2621565 h 2905308"/>
              <a:gd name="connsiteX4" fmla="*/ 620295 w 2161953"/>
              <a:gd name="connsiteY4" fmla="*/ 2695992 h 2905308"/>
              <a:gd name="connsiteX5" fmla="*/ 778415 w 2161953"/>
              <a:gd name="connsiteY5" fmla="*/ 2740761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41108 w 2161953"/>
              <a:gd name="connsiteY1" fmla="*/ 2197054 h 2905308"/>
              <a:gd name="connsiteX2" fmla="*/ 390758 w 2161953"/>
              <a:gd name="connsiteY2" fmla="*/ 2483340 h 2905308"/>
              <a:gd name="connsiteX3" fmla="*/ 468994 w 2161953"/>
              <a:gd name="connsiteY3" fmla="*/ 2621565 h 2905308"/>
              <a:gd name="connsiteX4" fmla="*/ 620295 w 2161953"/>
              <a:gd name="connsiteY4" fmla="*/ 2695992 h 2905308"/>
              <a:gd name="connsiteX5" fmla="*/ 778415 w 2161953"/>
              <a:gd name="connsiteY5" fmla="*/ 2740761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41108 w 2161953"/>
              <a:gd name="connsiteY1" fmla="*/ 2197054 h 2905308"/>
              <a:gd name="connsiteX2" fmla="*/ 390758 w 2161953"/>
              <a:gd name="connsiteY2" fmla="*/ 2483340 h 2905308"/>
              <a:gd name="connsiteX3" fmla="*/ 468994 w 2161953"/>
              <a:gd name="connsiteY3" fmla="*/ 2621565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41108 w 2161953"/>
              <a:gd name="connsiteY1" fmla="*/ 2197054 h 2905308"/>
              <a:gd name="connsiteX2" fmla="*/ 390758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16194 w 2161953"/>
              <a:gd name="connsiteY0" fmla="*/ 1928226 h 2905308"/>
              <a:gd name="connsiteX1" fmla="*/ 241108 w 2161953"/>
              <a:gd name="connsiteY1" fmla="*/ 2197054 h 2905308"/>
              <a:gd name="connsiteX2" fmla="*/ 380125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16194 w 2161953"/>
              <a:gd name="connsiteY21" fmla="*/ 1928226 h 2905308"/>
              <a:gd name="connsiteX0" fmla="*/ 269357 w 2161953"/>
              <a:gd name="connsiteY0" fmla="*/ 1938858 h 2905308"/>
              <a:gd name="connsiteX1" fmla="*/ 241108 w 2161953"/>
              <a:gd name="connsiteY1" fmla="*/ 2197054 h 2905308"/>
              <a:gd name="connsiteX2" fmla="*/ 380125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36801 w 2161953"/>
              <a:gd name="connsiteY1" fmla="*/ 2207686 h 2905308"/>
              <a:gd name="connsiteX2" fmla="*/ 380125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36801 w 2161953"/>
              <a:gd name="connsiteY1" fmla="*/ 2207686 h 2905308"/>
              <a:gd name="connsiteX2" fmla="*/ 422655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36801 w 2161953"/>
              <a:gd name="connsiteY1" fmla="*/ 2207686 h 2905308"/>
              <a:gd name="connsiteX2" fmla="*/ 422655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36801 w 2161953"/>
              <a:gd name="connsiteY1" fmla="*/ 2207686 h 2905308"/>
              <a:gd name="connsiteX2" fmla="*/ 422655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36801 w 2161953"/>
              <a:gd name="connsiteY1" fmla="*/ 2207686 h 2905308"/>
              <a:gd name="connsiteX2" fmla="*/ 422655 w 2161953"/>
              <a:gd name="connsiteY2" fmla="*/ 2483340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36801 w 2161953"/>
              <a:gd name="connsiteY1" fmla="*/ 2207686 h 2905308"/>
              <a:gd name="connsiteX2" fmla="*/ 412607 w 2161953"/>
              <a:gd name="connsiteY2" fmla="*/ 2478315 h 2905308"/>
              <a:gd name="connsiteX3" fmla="*/ 490259 w 2161953"/>
              <a:gd name="connsiteY3" fmla="*/ 2600300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36801 w 2161953"/>
              <a:gd name="connsiteY1" fmla="*/ 2207686 h 2905308"/>
              <a:gd name="connsiteX2" fmla="*/ 412607 w 2161953"/>
              <a:gd name="connsiteY2" fmla="*/ 2478315 h 2905308"/>
              <a:gd name="connsiteX3" fmla="*/ 490259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21728 w 2161953"/>
              <a:gd name="connsiteY1" fmla="*/ 2207686 h 2905308"/>
              <a:gd name="connsiteX2" fmla="*/ 412607 w 2161953"/>
              <a:gd name="connsiteY2" fmla="*/ 2478315 h 2905308"/>
              <a:gd name="connsiteX3" fmla="*/ 490259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21728 w 2161953"/>
              <a:gd name="connsiteY1" fmla="*/ 2207686 h 2905308"/>
              <a:gd name="connsiteX2" fmla="*/ 412607 w 2161953"/>
              <a:gd name="connsiteY2" fmla="*/ 2478315 h 2905308"/>
              <a:gd name="connsiteX3" fmla="*/ 490259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21728 w 2161953"/>
              <a:gd name="connsiteY1" fmla="*/ 2207686 h 2905308"/>
              <a:gd name="connsiteX2" fmla="*/ 412607 w 2161953"/>
              <a:gd name="connsiteY2" fmla="*/ 2478315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21728 w 2161953"/>
              <a:gd name="connsiteY1" fmla="*/ 2207686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21728 w 2161953"/>
              <a:gd name="connsiteY1" fmla="*/ 2207686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21728 w 2161953"/>
              <a:gd name="connsiteY1" fmla="*/ 2207686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21728 w 2161953"/>
              <a:gd name="connsiteY1" fmla="*/ 2207686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0295 w 2161953"/>
              <a:gd name="connsiteY4" fmla="*/ 2695992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78415 w 2161953"/>
              <a:gd name="connsiteY5" fmla="*/ 2772659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 name="connsiteX0" fmla="*/ 269357 w 2161953"/>
              <a:gd name="connsiteY0" fmla="*/ 1938858 h 2905308"/>
              <a:gd name="connsiteX1" fmla="*/ 306655 w 2161953"/>
              <a:gd name="connsiteY1" fmla="*/ 2212711 h 2905308"/>
              <a:gd name="connsiteX2" fmla="*/ 382462 w 2161953"/>
              <a:gd name="connsiteY2" fmla="*/ 2473290 h 2905308"/>
              <a:gd name="connsiteX3" fmla="*/ 495283 w 2161953"/>
              <a:gd name="connsiteY3" fmla="*/ 2615373 h 2905308"/>
              <a:gd name="connsiteX4" fmla="*/ 625319 w 2161953"/>
              <a:gd name="connsiteY4" fmla="*/ 2716089 h 2905308"/>
              <a:gd name="connsiteX5" fmla="*/ 793488 w 2161953"/>
              <a:gd name="connsiteY5" fmla="*/ 2787732 h 2905308"/>
              <a:gd name="connsiteX6" fmla="*/ 953137 w 2161953"/>
              <a:gd name="connsiteY6" fmla="*/ 2840598 h 2905308"/>
              <a:gd name="connsiteX7" fmla="*/ 1092349 w 2161953"/>
              <a:gd name="connsiteY7" fmla="*/ 2896582 h 2905308"/>
              <a:gd name="connsiteX8" fmla="*/ 1265643 w 2161953"/>
              <a:gd name="connsiteY8" fmla="*/ 2891345 h 2905308"/>
              <a:gd name="connsiteX9" fmla="*/ 1425133 w 2161953"/>
              <a:gd name="connsiteY9" fmla="*/ 2796447 h 2905308"/>
              <a:gd name="connsiteX10" fmla="*/ 1758709 w 2161953"/>
              <a:gd name="connsiteY10" fmla="*/ 2436368 h 2905308"/>
              <a:gd name="connsiteX11" fmla="*/ 2055627 w 2161953"/>
              <a:gd name="connsiteY11" fmla="*/ 1641147 h 2905308"/>
              <a:gd name="connsiteX12" fmla="*/ 2161953 w 2161953"/>
              <a:gd name="connsiteY12" fmla="*/ 1098887 h 2905308"/>
              <a:gd name="connsiteX13" fmla="*/ 2108790 w 2161953"/>
              <a:gd name="connsiteY13" fmla="*/ 641687 h 2905308"/>
              <a:gd name="connsiteX14" fmla="*/ 1885506 w 2161953"/>
              <a:gd name="connsiteY14" fmla="*/ 237650 h 2905308"/>
              <a:gd name="connsiteX15" fmla="*/ 1449571 w 2161953"/>
              <a:gd name="connsiteY15" fmla="*/ 56896 h 2905308"/>
              <a:gd name="connsiteX16" fmla="*/ 881443 w 2161953"/>
              <a:gd name="connsiteY16" fmla="*/ 4527 h 2905308"/>
              <a:gd name="connsiteX17" fmla="*/ 577701 w 2161953"/>
              <a:gd name="connsiteY17" fmla="*/ 46264 h 2905308"/>
              <a:gd name="connsiteX18" fmla="*/ 237460 w 2161953"/>
              <a:gd name="connsiteY18" fmla="*/ 216384 h 2905308"/>
              <a:gd name="connsiteX19" fmla="*/ 56706 w 2161953"/>
              <a:gd name="connsiteY19" fmla="*/ 492831 h 2905308"/>
              <a:gd name="connsiteX20" fmla="*/ 14176 w 2161953"/>
              <a:gd name="connsiteY20" fmla="*/ 907501 h 2905308"/>
              <a:gd name="connsiteX21" fmla="*/ 269357 w 2161953"/>
              <a:gd name="connsiteY21" fmla="*/ 1938858 h 290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1953" h="2905308">
                <a:moveTo>
                  <a:pt x="269357" y="1938858"/>
                </a:moveTo>
                <a:cubicBezTo>
                  <a:pt x="272901" y="2016830"/>
                  <a:pt x="276238" y="2098986"/>
                  <a:pt x="306655" y="2212711"/>
                </a:cubicBezTo>
                <a:cubicBezTo>
                  <a:pt x="346275" y="2391877"/>
                  <a:pt x="328404" y="2332964"/>
                  <a:pt x="382462" y="2473290"/>
                </a:cubicBezTo>
                <a:cubicBezTo>
                  <a:pt x="500145" y="2618019"/>
                  <a:pt x="421277" y="2526494"/>
                  <a:pt x="495283" y="2615373"/>
                </a:cubicBezTo>
                <a:cubicBezTo>
                  <a:pt x="621454" y="2720944"/>
                  <a:pt x="559813" y="2681231"/>
                  <a:pt x="625319" y="2716089"/>
                </a:cubicBezTo>
                <a:cubicBezTo>
                  <a:pt x="713195" y="2756717"/>
                  <a:pt x="710636" y="2757152"/>
                  <a:pt x="793488" y="2787732"/>
                </a:cubicBezTo>
                <a:cubicBezTo>
                  <a:pt x="876850" y="2821011"/>
                  <a:pt x="867601" y="2807319"/>
                  <a:pt x="953137" y="2840598"/>
                </a:cubicBezTo>
                <a:cubicBezTo>
                  <a:pt x="999541" y="2859259"/>
                  <a:pt x="1011826" y="2877921"/>
                  <a:pt x="1092349" y="2896582"/>
                </a:cubicBezTo>
                <a:cubicBezTo>
                  <a:pt x="1150114" y="2894836"/>
                  <a:pt x="1187406" y="2920387"/>
                  <a:pt x="1265643" y="2891345"/>
                </a:cubicBezTo>
                <a:lnTo>
                  <a:pt x="1425133" y="2796447"/>
                </a:lnTo>
                <a:cubicBezTo>
                  <a:pt x="1577268" y="2676421"/>
                  <a:pt x="1661165" y="2610985"/>
                  <a:pt x="1758709" y="2436368"/>
                </a:cubicBezTo>
                <a:cubicBezTo>
                  <a:pt x="1898625" y="2178117"/>
                  <a:pt x="1990774" y="1919869"/>
                  <a:pt x="2055627" y="1641147"/>
                </a:cubicBezTo>
                <a:cubicBezTo>
                  <a:pt x="2118365" y="1446746"/>
                  <a:pt x="2153807" y="1279640"/>
                  <a:pt x="2161953" y="1098887"/>
                </a:cubicBezTo>
                <a:cubicBezTo>
                  <a:pt x="2164704" y="864601"/>
                  <a:pt x="2146983" y="794087"/>
                  <a:pt x="2108790" y="641687"/>
                </a:cubicBezTo>
                <a:cubicBezTo>
                  <a:pt x="2061658" y="445593"/>
                  <a:pt x="2007701" y="372329"/>
                  <a:pt x="1885506" y="237650"/>
                </a:cubicBezTo>
                <a:cubicBezTo>
                  <a:pt x="1740194" y="122808"/>
                  <a:pt x="1622178" y="103500"/>
                  <a:pt x="1449571" y="56896"/>
                </a:cubicBezTo>
                <a:cubicBezTo>
                  <a:pt x="1244273" y="-1504"/>
                  <a:pt x="1133079" y="-6105"/>
                  <a:pt x="881443" y="4527"/>
                </a:cubicBezTo>
                <a:cubicBezTo>
                  <a:pt x="716453" y="3999"/>
                  <a:pt x="712381" y="7277"/>
                  <a:pt x="577701" y="46264"/>
                </a:cubicBezTo>
                <a:cubicBezTo>
                  <a:pt x="421757" y="81706"/>
                  <a:pt x="334971" y="111969"/>
                  <a:pt x="237460" y="216384"/>
                </a:cubicBezTo>
                <a:cubicBezTo>
                  <a:pt x="124046" y="319166"/>
                  <a:pt x="127589" y="368784"/>
                  <a:pt x="56706" y="492831"/>
                </a:cubicBezTo>
                <a:cubicBezTo>
                  <a:pt x="-1" y="652319"/>
                  <a:pt x="-14177" y="779910"/>
                  <a:pt x="14176" y="907501"/>
                </a:cubicBezTo>
                <a:cubicBezTo>
                  <a:pt x="134678" y="1247743"/>
                  <a:pt x="276445" y="1449760"/>
                  <a:pt x="269357" y="1938858"/>
                </a:cubicBezTo>
                <a:close/>
              </a:path>
            </a:pathLst>
          </a:custGeom>
          <a:solidFill>
            <a:srgbClr val="7030A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1059817" y="4477395"/>
            <a:ext cx="625747" cy="432528"/>
          </a:xfrm>
          <a:custGeom>
            <a:avLst/>
            <a:gdLst>
              <a:gd name="connsiteX0" fmla="*/ 212651 w 510363"/>
              <a:gd name="connsiteY0" fmla="*/ 10632 h 404037"/>
              <a:gd name="connsiteX1" fmla="*/ 95693 w 510363"/>
              <a:gd name="connsiteY1" fmla="*/ 0 h 404037"/>
              <a:gd name="connsiteX2" fmla="*/ 21265 w 510363"/>
              <a:gd name="connsiteY2" fmla="*/ 74427 h 404037"/>
              <a:gd name="connsiteX3" fmla="*/ 0 w 510363"/>
              <a:gd name="connsiteY3" fmla="*/ 233916 h 404037"/>
              <a:gd name="connsiteX4" fmla="*/ 53163 w 510363"/>
              <a:gd name="connsiteY4" fmla="*/ 350874 h 404037"/>
              <a:gd name="connsiteX5" fmla="*/ 148856 w 510363"/>
              <a:gd name="connsiteY5" fmla="*/ 404037 h 404037"/>
              <a:gd name="connsiteX6" fmla="*/ 308344 w 510363"/>
              <a:gd name="connsiteY6" fmla="*/ 404037 h 404037"/>
              <a:gd name="connsiteX7" fmla="*/ 457200 w 510363"/>
              <a:gd name="connsiteY7" fmla="*/ 361507 h 404037"/>
              <a:gd name="connsiteX8" fmla="*/ 510363 w 510363"/>
              <a:gd name="connsiteY8" fmla="*/ 297711 h 404037"/>
              <a:gd name="connsiteX9" fmla="*/ 510363 w 510363"/>
              <a:gd name="connsiteY9" fmla="*/ 170120 h 404037"/>
              <a:gd name="connsiteX10" fmla="*/ 446567 w 510363"/>
              <a:gd name="connsiteY10" fmla="*/ 116958 h 404037"/>
              <a:gd name="connsiteX11" fmla="*/ 372139 w 510363"/>
              <a:gd name="connsiteY11" fmla="*/ 31897 h 404037"/>
              <a:gd name="connsiteX12" fmla="*/ 212651 w 510363"/>
              <a:gd name="connsiteY12" fmla="*/ 10632 h 404037"/>
              <a:gd name="connsiteX0" fmla="*/ 212651 w 510363"/>
              <a:gd name="connsiteY0" fmla="*/ 13513 h 406918"/>
              <a:gd name="connsiteX1" fmla="*/ 95693 w 510363"/>
              <a:gd name="connsiteY1" fmla="*/ 2881 h 406918"/>
              <a:gd name="connsiteX2" fmla="*/ 21265 w 510363"/>
              <a:gd name="connsiteY2" fmla="*/ 77308 h 406918"/>
              <a:gd name="connsiteX3" fmla="*/ 0 w 510363"/>
              <a:gd name="connsiteY3" fmla="*/ 236797 h 406918"/>
              <a:gd name="connsiteX4" fmla="*/ 53163 w 510363"/>
              <a:gd name="connsiteY4" fmla="*/ 353755 h 406918"/>
              <a:gd name="connsiteX5" fmla="*/ 148856 w 510363"/>
              <a:gd name="connsiteY5" fmla="*/ 406918 h 406918"/>
              <a:gd name="connsiteX6" fmla="*/ 308344 w 510363"/>
              <a:gd name="connsiteY6" fmla="*/ 406918 h 406918"/>
              <a:gd name="connsiteX7" fmla="*/ 457200 w 510363"/>
              <a:gd name="connsiteY7" fmla="*/ 364388 h 406918"/>
              <a:gd name="connsiteX8" fmla="*/ 510363 w 510363"/>
              <a:gd name="connsiteY8" fmla="*/ 300592 h 406918"/>
              <a:gd name="connsiteX9" fmla="*/ 510363 w 510363"/>
              <a:gd name="connsiteY9" fmla="*/ 173001 h 406918"/>
              <a:gd name="connsiteX10" fmla="*/ 446567 w 510363"/>
              <a:gd name="connsiteY10" fmla="*/ 119839 h 406918"/>
              <a:gd name="connsiteX11" fmla="*/ 372139 w 510363"/>
              <a:gd name="connsiteY11" fmla="*/ 34778 h 406918"/>
              <a:gd name="connsiteX12" fmla="*/ 212651 w 510363"/>
              <a:gd name="connsiteY12" fmla="*/ 13513 h 406918"/>
              <a:gd name="connsiteX0" fmla="*/ 212651 w 510363"/>
              <a:gd name="connsiteY0" fmla="*/ 13513 h 406918"/>
              <a:gd name="connsiteX1" fmla="*/ 95693 w 510363"/>
              <a:gd name="connsiteY1" fmla="*/ 2881 h 406918"/>
              <a:gd name="connsiteX2" fmla="*/ 21265 w 510363"/>
              <a:gd name="connsiteY2" fmla="*/ 77308 h 406918"/>
              <a:gd name="connsiteX3" fmla="*/ 0 w 510363"/>
              <a:gd name="connsiteY3" fmla="*/ 236797 h 406918"/>
              <a:gd name="connsiteX4" fmla="*/ 53163 w 510363"/>
              <a:gd name="connsiteY4" fmla="*/ 353755 h 406918"/>
              <a:gd name="connsiteX5" fmla="*/ 148856 w 510363"/>
              <a:gd name="connsiteY5" fmla="*/ 406918 h 406918"/>
              <a:gd name="connsiteX6" fmla="*/ 308344 w 510363"/>
              <a:gd name="connsiteY6" fmla="*/ 406918 h 406918"/>
              <a:gd name="connsiteX7" fmla="*/ 457200 w 510363"/>
              <a:gd name="connsiteY7" fmla="*/ 364388 h 406918"/>
              <a:gd name="connsiteX8" fmla="*/ 510363 w 510363"/>
              <a:gd name="connsiteY8" fmla="*/ 300592 h 406918"/>
              <a:gd name="connsiteX9" fmla="*/ 510363 w 510363"/>
              <a:gd name="connsiteY9" fmla="*/ 173001 h 406918"/>
              <a:gd name="connsiteX10" fmla="*/ 446567 w 510363"/>
              <a:gd name="connsiteY10" fmla="*/ 119839 h 406918"/>
              <a:gd name="connsiteX11" fmla="*/ 372139 w 510363"/>
              <a:gd name="connsiteY11" fmla="*/ 34778 h 406918"/>
              <a:gd name="connsiteX12" fmla="*/ 212651 w 510363"/>
              <a:gd name="connsiteY12" fmla="*/ 13513 h 406918"/>
              <a:gd name="connsiteX0" fmla="*/ 212651 w 510363"/>
              <a:gd name="connsiteY0" fmla="*/ 13513 h 406918"/>
              <a:gd name="connsiteX1" fmla="*/ 95693 w 510363"/>
              <a:gd name="connsiteY1" fmla="*/ 2881 h 406918"/>
              <a:gd name="connsiteX2" fmla="*/ 21265 w 510363"/>
              <a:gd name="connsiteY2" fmla="*/ 77308 h 406918"/>
              <a:gd name="connsiteX3" fmla="*/ 0 w 510363"/>
              <a:gd name="connsiteY3" fmla="*/ 236797 h 406918"/>
              <a:gd name="connsiteX4" fmla="*/ 53163 w 510363"/>
              <a:gd name="connsiteY4" fmla="*/ 353755 h 406918"/>
              <a:gd name="connsiteX5" fmla="*/ 148856 w 510363"/>
              <a:gd name="connsiteY5" fmla="*/ 406918 h 406918"/>
              <a:gd name="connsiteX6" fmla="*/ 308344 w 510363"/>
              <a:gd name="connsiteY6" fmla="*/ 406918 h 406918"/>
              <a:gd name="connsiteX7" fmla="*/ 457200 w 510363"/>
              <a:gd name="connsiteY7" fmla="*/ 364388 h 406918"/>
              <a:gd name="connsiteX8" fmla="*/ 510363 w 510363"/>
              <a:gd name="connsiteY8" fmla="*/ 300592 h 406918"/>
              <a:gd name="connsiteX9" fmla="*/ 510363 w 510363"/>
              <a:gd name="connsiteY9" fmla="*/ 173001 h 406918"/>
              <a:gd name="connsiteX10" fmla="*/ 446567 w 510363"/>
              <a:gd name="connsiteY10" fmla="*/ 119839 h 406918"/>
              <a:gd name="connsiteX11" fmla="*/ 372139 w 510363"/>
              <a:gd name="connsiteY11" fmla="*/ 34778 h 406918"/>
              <a:gd name="connsiteX12" fmla="*/ 212651 w 510363"/>
              <a:gd name="connsiteY12" fmla="*/ 13513 h 406918"/>
              <a:gd name="connsiteX0" fmla="*/ 212651 w 510363"/>
              <a:gd name="connsiteY0" fmla="*/ 13513 h 406918"/>
              <a:gd name="connsiteX1" fmla="*/ 95693 w 510363"/>
              <a:gd name="connsiteY1" fmla="*/ 2881 h 406918"/>
              <a:gd name="connsiteX2" fmla="*/ 21265 w 510363"/>
              <a:gd name="connsiteY2" fmla="*/ 77308 h 406918"/>
              <a:gd name="connsiteX3" fmla="*/ 0 w 510363"/>
              <a:gd name="connsiteY3" fmla="*/ 236797 h 406918"/>
              <a:gd name="connsiteX4" fmla="*/ 53163 w 510363"/>
              <a:gd name="connsiteY4" fmla="*/ 353755 h 406918"/>
              <a:gd name="connsiteX5" fmla="*/ 148856 w 510363"/>
              <a:gd name="connsiteY5" fmla="*/ 406918 h 406918"/>
              <a:gd name="connsiteX6" fmla="*/ 308344 w 510363"/>
              <a:gd name="connsiteY6" fmla="*/ 406918 h 406918"/>
              <a:gd name="connsiteX7" fmla="*/ 457200 w 510363"/>
              <a:gd name="connsiteY7" fmla="*/ 364388 h 406918"/>
              <a:gd name="connsiteX8" fmla="*/ 510363 w 510363"/>
              <a:gd name="connsiteY8" fmla="*/ 300592 h 406918"/>
              <a:gd name="connsiteX9" fmla="*/ 510363 w 510363"/>
              <a:gd name="connsiteY9" fmla="*/ 173001 h 406918"/>
              <a:gd name="connsiteX10" fmla="*/ 446567 w 510363"/>
              <a:gd name="connsiteY10" fmla="*/ 119839 h 406918"/>
              <a:gd name="connsiteX11" fmla="*/ 372139 w 510363"/>
              <a:gd name="connsiteY11" fmla="*/ 34778 h 406918"/>
              <a:gd name="connsiteX12" fmla="*/ 212651 w 510363"/>
              <a:gd name="connsiteY12" fmla="*/ 13513 h 406918"/>
              <a:gd name="connsiteX0" fmla="*/ 215548 w 513260"/>
              <a:gd name="connsiteY0" fmla="*/ 13513 h 406918"/>
              <a:gd name="connsiteX1" fmla="*/ 98590 w 513260"/>
              <a:gd name="connsiteY1" fmla="*/ 2881 h 406918"/>
              <a:gd name="connsiteX2" fmla="*/ 24162 w 513260"/>
              <a:gd name="connsiteY2" fmla="*/ 77308 h 406918"/>
              <a:gd name="connsiteX3" fmla="*/ 2897 w 513260"/>
              <a:gd name="connsiteY3" fmla="*/ 236797 h 406918"/>
              <a:gd name="connsiteX4" fmla="*/ 56060 w 513260"/>
              <a:gd name="connsiteY4" fmla="*/ 353755 h 406918"/>
              <a:gd name="connsiteX5" fmla="*/ 151753 w 513260"/>
              <a:gd name="connsiteY5" fmla="*/ 406918 h 406918"/>
              <a:gd name="connsiteX6" fmla="*/ 311241 w 513260"/>
              <a:gd name="connsiteY6" fmla="*/ 406918 h 406918"/>
              <a:gd name="connsiteX7" fmla="*/ 460097 w 513260"/>
              <a:gd name="connsiteY7" fmla="*/ 364388 h 406918"/>
              <a:gd name="connsiteX8" fmla="*/ 513260 w 513260"/>
              <a:gd name="connsiteY8" fmla="*/ 300592 h 406918"/>
              <a:gd name="connsiteX9" fmla="*/ 513260 w 513260"/>
              <a:gd name="connsiteY9" fmla="*/ 173001 h 406918"/>
              <a:gd name="connsiteX10" fmla="*/ 449464 w 513260"/>
              <a:gd name="connsiteY10" fmla="*/ 119839 h 406918"/>
              <a:gd name="connsiteX11" fmla="*/ 375036 w 513260"/>
              <a:gd name="connsiteY11" fmla="*/ 34778 h 406918"/>
              <a:gd name="connsiteX12" fmla="*/ 215548 w 513260"/>
              <a:gd name="connsiteY12" fmla="*/ 13513 h 406918"/>
              <a:gd name="connsiteX0" fmla="*/ 215548 w 513260"/>
              <a:gd name="connsiteY0" fmla="*/ 13513 h 406918"/>
              <a:gd name="connsiteX1" fmla="*/ 98590 w 513260"/>
              <a:gd name="connsiteY1" fmla="*/ 2881 h 406918"/>
              <a:gd name="connsiteX2" fmla="*/ 24162 w 513260"/>
              <a:gd name="connsiteY2" fmla="*/ 77308 h 406918"/>
              <a:gd name="connsiteX3" fmla="*/ 2897 w 513260"/>
              <a:gd name="connsiteY3" fmla="*/ 236797 h 406918"/>
              <a:gd name="connsiteX4" fmla="*/ 56060 w 513260"/>
              <a:gd name="connsiteY4" fmla="*/ 353755 h 406918"/>
              <a:gd name="connsiteX5" fmla="*/ 151753 w 513260"/>
              <a:gd name="connsiteY5" fmla="*/ 406918 h 406918"/>
              <a:gd name="connsiteX6" fmla="*/ 311241 w 513260"/>
              <a:gd name="connsiteY6" fmla="*/ 406918 h 406918"/>
              <a:gd name="connsiteX7" fmla="*/ 460097 w 513260"/>
              <a:gd name="connsiteY7" fmla="*/ 364388 h 406918"/>
              <a:gd name="connsiteX8" fmla="*/ 513260 w 513260"/>
              <a:gd name="connsiteY8" fmla="*/ 300592 h 406918"/>
              <a:gd name="connsiteX9" fmla="*/ 513260 w 513260"/>
              <a:gd name="connsiteY9" fmla="*/ 173001 h 406918"/>
              <a:gd name="connsiteX10" fmla="*/ 449464 w 513260"/>
              <a:gd name="connsiteY10" fmla="*/ 119839 h 406918"/>
              <a:gd name="connsiteX11" fmla="*/ 375036 w 513260"/>
              <a:gd name="connsiteY11" fmla="*/ 34778 h 406918"/>
              <a:gd name="connsiteX12" fmla="*/ 215548 w 513260"/>
              <a:gd name="connsiteY12" fmla="*/ 13513 h 406918"/>
              <a:gd name="connsiteX0" fmla="*/ 215548 w 513260"/>
              <a:gd name="connsiteY0" fmla="*/ 13513 h 406918"/>
              <a:gd name="connsiteX1" fmla="*/ 98590 w 513260"/>
              <a:gd name="connsiteY1" fmla="*/ 2881 h 406918"/>
              <a:gd name="connsiteX2" fmla="*/ 24162 w 513260"/>
              <a:gd name="connsiteY2" fmla="*/ 77308 h 406918"/>
              <a:gd name="connsiteX3" fmla="*/ 2897 w 513260"/>
              <a:gd name="connsiteY3" fmla="*/ 236797 h 406918"/>
              <a:gd name="connsiteX4" fmla="*/ 56060 w 513260"/>
              <a:gd name="connsiteY4" fmla="*/ 353755 h 406918"/>
              <a:gd name="connsiteX5" fmla="*/ 151753 w 513260"/>
              <a:gd name="connsiteY5" fmla="*/ 406918 h 406918"/>
              <a:gd name="connsiteX6" fmla="*/ 311241 w 513260"/>
              <a:gd name="connsiteY6" fmla="*/ 406918 h 406918"/>
              <a:gd name="connsiteX7" fmla="*/ 460097 w 513260"/>
              <a:gd name="connsiteY7" fmla="*/ 364388 h 406918"/>
              <a:gd name="connsiteX8" fmla="*/ 513260 w 513260"/>
              <a:gd name="connsiteY8" fmla="*/ 300592 h 406918"/>
              <a:gd name="connsiteX9" fmla="*/ 513260 w 513260"/>
              <a:gd name="connsiteY9" fmla="*/ 173001 h 406918"/>
              <a:gd name="connsiteX10" fmla="*/ 449464 w 513260"/>
              <a:gd name="connsiteY10" fmla="*/ 119839 h 406918"/>
              <a:gd name="connsiteX11" fmla="*/ 375036 w 513260"/>
              <a:gd name="connsiteY11" fmla="*/ 34778 h 406918"/>
              <a:gd name="connsiteX12" fmla="*/ 215548 w 513260"/>
              <a:gd name="connsiteY12" fmla="*/ 13513 h 406918"/>
              <a:gd name="connsiteX0" fmla="*/ 215548 w 513260"/>
              <a:gd name="connsiteY0" fmla="*/ 13513 h 406918"/>
              <a:gd name="connsiteX1" fmla="*/ 98590 w 513260"/>
              <a:gd name="connsiteY1" fmla="*/ 2881 h 406918"/>
              <a:gd name="connsiteX2" fmla="*/ 24162 w 513260"/>
              <a:gd name="connsiteY2" fmla="*/ 77308 h 406918"/>
              <a:gd name="connsiteX3" fmla="*/ 2897 w 513260"/>
              <a:gd name="connsiteY3" fmla="*/ 236797 h 406918"/>
              <a:gd name="connsiteX4" fmla="*/ 56060 w 513260"/>
              <a:gd name="connsiteY4" fmla="*/ 353755 h 406918"/>
              <a:gd name="connsiteX5" fmla="*/ 151753 w 513260"/>
              <a:gd name="connsiteY5" fmla="*/ 406918 h 406918"/>
              <a:gd name="connsiteX6" fmla="*/ 311241 w 513260"/>
              <a:gd name="connsiteY6" fmla="*/ 406918 h 406918"/>
              <a:gd name="connsiteX7" fmla="*/ 460097 w 513260"/>
              <a:gd name="connsiteY7" fmla="*/ 364388 h 406918"/>
              <a:gd name="connsiteX8" fmla="*/ 513260 w 513260"/>
              <a:gd name="connsiteY8" fmla="*/ 300592 h 406918"/>
              <a:gd name="connsiteX9" fmla="*/ 513260 w 513260"/>
              <a:gd name="connsiteY9" fmla="*/ 173001 h 406918"/>
              <a:gd name="connsiteX10" fmla="*/ 449464 w 513260"/>
              <a:gd name="connsiteY10" fmla="*/ 119839 h 406918"/>
              <a:gd name="connsiteX11" fmla="*/ 375036 w 513260"/>
              <a:gd name="connsiteY11" fmla="*/ 34778 h 406918"/>
              <a:gd name="connsiteX12" fmla="*/ 215548 w 513260"/>
              <a:gd name="connsiteY12" fmla="*/ 13513 h 406918"/>
              <a:gd name="connsiteX0" fmla="*/ 215548 w 513260"/>
              <a:gd name="connsiteY0" fmla="*/ 13513 h 416548"/>
              <a:gd name="connsiteX1" fmla="*/ 98590 w 513260"/>
              <a:gd name="connsiteY1" fmla="*/ 2881 h 416548"/>
              <a:gd name="connsiteX2" fmla="*/ 24162 w 513260"/>
              <a:gd name="connsiteY2" fmla="*/ 77308 h 416548"/>
              <a:gd name="connsiteX3" fmla="*/ 2897 w 513260"/>
              <a:gd name="connsiteY3" fmla="*/ 236797 h 416548"/>
              <a:gd name="connsiteX4" fmla="*/ 56060 w 513260"/>
              <a:gd name="connsiteY4" fmla="*/ 353755 h 416548"/>
              <a:gd name="connsiteX5" fmla="*/ 151753 w 513260"/>
              <a:gd name="connsiteY5" fmla="*/ 406918 h 416548"/>
              <a:gd name="connsiteX6" fmla="*/ 311241 w 513260"/>
              <a:gd name="connsiteY6" fmla="*/ 406918 h 416548"/>
              <a:gd name="connsiteX7" fmla="*/ 460097 w 513260"/>
              <a:gd name="connsiteY7" fmla="*/ 364388 h 416548"/>
              <a:gd name="connsiteX8" fmla="*/ 513260 w 513260"/>
              <a:gd name="connsiteY8" fmla="*/ 300592 h 416548"/>
              <a:gd name="connsiteX9" fmla="*/ 513260 w 513260"/>
              <a:gd name="connsiteY9" fmla="*/ 173001 h 416548"/>
              <a:gd name="connsiteX10" fmla="*/ 449464 w 513260"/>
              <a:gd name="connsiteY10" fmla="*/ 119839 h 416548"/>
              <a:gd name="connsiteX11" fmla="*/ 375036 w 513260"/>
              <a:gd name="connsiteY11" fmla="*/ 34778 h 416548"/>
              <a:gd name="connsiteX12" fmla="*/ 215548 w 513260"/>
              <a:gd name="connsiteY12" fmla="*/ 13513 h 416548"/>
              <a:gd name="connsiteX0" fmla="*/ 215548 w 513260"/>
              <a:gd name="connsiteY0" fmla="*/ 13513 h 416548"/>
              <a:gd name="connsiteX1" fmla="*/ 98590 w 513260"/>
              <a:gd name="connsiteY1" fmla="*/ 2881 h 416548"/>
              <a:gd name="connsiteX2" fmla="*/ 24162 w 513260"/>
              <a:gd name="connsiteY2" fmla="*/ 77308 h 416548"/>
              <a:gd name="connsiteX3" fmla="*/ 2897 w 513260"/>
              <a:gd name="connsiteY3" fmla="*/ 236797 h 416548"/>
              <a:gd name="connsiteX4" fmla="*/ 56060 w 513260"/>
              <a:gd name="connsiteY4" fmla="*/ 353755 h 416548"/>
              <a:gd name="connsiteX5" fmla="*/ 151753 w 513260"/>
              <a:gd name="connsiteY5" fmla="*/ 406918 h 416548"/>
              <a:gd name="connsiteX6" fmla="*/ 311241 w 513260"/>
              <a:gd name="connsiteY6" fmla="*/ 406918 h 416548"/>
              <a:gd name="connsiteX7" fmla="*/ 460097 w 513260"/>
              <a:gd name="connsiteY7" fmla="*/ 364388 h 416548"/>
              <a:gd name="connsiteX8" fmla="*/ 513260 w 513260"/>
              <a:gd name="connsiteY8" fmla="*/ 300592 h 416548"/>
              <a:gd name="connsiteX9" fmla="*/ 513260 w 513260"/>
              <a:gd name="connsiteY9" fmla="*/ 173001 h 416548"/>
              <a:gd name="connsiteX10" fmla="*/ 449464 w 513260"/>
              <a:gd name="connsiteY10" fmla="*/ 119839 h 416548"/>
              <a:gd name="connsiteX11" fmla="*/ 375036 w 513260"/>
              <a:gd name="connsiteY11" fmla="*/ 34778 h 416548"/>
              <a:gd name="connsiteX12" fmla="*/ 215548 w 513260"/>
              <a:gd name="connsiteY12" fmla="*/ 13513 h 416548"/>
              <a:gd name="connsiteX0" fmla="*/ 215548 w 513260"/>
              <a:gd name="connsiteY0" fmla="*/ 13513 h 423387"/>
              <a:gd name="connsiteX1" fmla="*/ 98590 w 513260"/>
              <a:gd name="connsiteY1" fmla="*/ 2881 h 423387"/>
              <a:gd name="connsiteX2" fmla="*/ 24162 w 513260"/>
              <a:gd name="connsiteY2" fmla="*/ 77308 h 423387"/>
              <a:gd name="connsiteX3" fmla="*/ 2897 w 513260"/>
              <a:gd name="connsiteY3" fmla="*/ 236797 h 423387"/>
              <a:gd name="connsiteX4" fmla="*/ 56060 w 513260"/>
              <a:gd name="connsiteY4" fmla="*/ 353755 h 423387"/>
              <a:gd name="connsiteX5" fmla="*/ 155402 w 513260"/>
              <a:gd name="connsiteY5" fmla="*/ 415585 h 423387"/>
              <a:gd name="connsiteX6" fmla="*/ 311241 w 513260"/>
              <a:gd name="connsiteY6" fmla="*/ 406918 h 423387"/>
              <a:gd name="connsiteX7" fmla="*/ 460097 w 513260"/>
              <a:gd name="connsiteY7" fmla="*/ 364388 h 423387"/>
              <a:gd name="connsiteX8" fmla="*/ 513260 w 513260"/>
              <a:gd name="connsiteY8" fmla="*/ 300592 h 423387"/>
              <a:gd name="connsiteX9" fmla="*/ 513260 w 513260"/>
              <a:gd name="connsiteY9" fmla="*/ 173001 h 423387"/>
              <a:gd name="connsiteX10" fmla="*/ 449464 w 513260"/>
              <a:gd name="connsiteY10" fmla="*/ 119839 h 423387"/>
              <a:gd name="connsiteX11" fmla="*/ 375036 w 513260"/>
              <a:gd name="connsiteY11" fmla="*/ 34778 h 423387"/>
              <a:gd name="connsiteX12" fmla="*/ 215548 w 513260"/>
              <a:gd name="connsiteY12" fmla="*/ 13513 h 423387"/>
              <a:gd name="connsiteX0" fmla="*/ 215548 w 513260"/>
              <a:gd name="connsiteY0" fmla="*/ 13513 h 425864"/>
              <a:gd name="connsiteX1" fmla="*/ 98590 w 513260"/>
              <a:gd name="connsiteY1" fmla="*/ 2881 h 425864"/>
              <a:gd name="connsiteX2" fmla="*/ 24162 w 513260"/>
              <a:gd name="connsiteY2" fmla="*/ 77308 h 425864"/>
              <a:gd name="connsiteX3" fmla="*/ 2897 w 513260"/>
              <a:gd name="connsiteY3" fmla="*/ 236797 h 425864"/>
              <a:gd name="connsiteX4" fmla="*/ 56060 w 513260"/>
              <a:gd name="connsiteY4" fmla="*/ 353755 h 425864"/>
              <a:gd name="connsiteX5" fmla="*/ 155402 w 513260"/>
              <a:gd name="connsiteY5" fmla="*/ 415585 h 425864"/>
              <a:gd name="connsiteX6" fmla="*/ 311241 w 513260"/>
              <a:gd name="connsiteY6" fmla="*/ 406918 h 425864"/>
              <a:gd name="connsiteX7" fmla="*/ 460097 w 513260"/>
              <a:gd name="connsiteY7" fmla="*/ 364388 h 425864"/>
              <a:gd name="connsiteX8" fmla="*/ 513260 w 513260"/>
              <a:gd name="connsiteY8" fmla="*/ 300592 h 425864"/>
              <a:gd name="connsiteX9" fmla="*/ 513260 w 513260"/>
              <a:gd name="connsiteY9" fmla="*/ 173001 h 425864"/>
              <a:gd name="connsiteX10" fmla="*/ 449464 w 513260"/>
              <a:gd name="connsiteY10" fmla="*/ 119839 h 425864"/>
              <a:gd name="connsiteX11" fmla="*/ 375036 w 513260"/>
              <a:gd name="connsiteY11" fmla="*/ 34778 h 425864"/>
              <a:gd name="connsiteX12" fmla="*/ 215548 w 513260"/>
              <a:gd name="connsiteY12" fmla="*/ 13513 h 425864"/>
              <a:gd name="connsiteX0" fmla="*/ 215548 w 513260"/>
              <a:gd name="connsiteY0" fmla="*/ 13513 h 425864"/>
              <a:gd name="connsiteX1" fmla="*/ 98590 w 513260"/>
              <a:gd name="connsiteY1" fmla="*/ 2881 h 425864"/>
              <a:gd name="connsiteX2" fmla="*/ 24162 w 513260"/>
              <a:gd name="connsiteY2" fmla="*/ 77308 h 425864"/>
              <a:gd name="connsiteX3" fmla="*/ 2897 w 513260"/>
              <a:gd name="connsiteY3" fmla="*/ 236797 h 425864"/>
              <a:gd name="connsiteX4" fmla="*/ 56060 w 513260"/>
              <a:gd name="connsiteY4" fmla="*/ 353755 h 425864"/>
              <a:gd name="connsiteX5" fmla="*/ 155402 w 513260"/>
              <a:gd name="connsiteY5" fmla="*/ 415585 h 425864"/>
              <a:gd name="connsiteX6" fmla="*/ 311241 w 513260"/>
              <a:gd name="connsiteY6" fmla="*/ 406918 h 425864"/>
              <a:gd name="connsiteX7" fmla="*/ 460097 w 513260"/>
              <a:gd name="connsiteY7" fmla="*/ 364388 h 425864"/>
              <a:gd name="connsiteX8" fmla="*/ 513260 w 513260"/>
              <a:gd name="connsiteY8" fmla="*/ 300592 h 425864"/>
              <a:gd name="connsiteX9" fmla="*/ 513260 w 513260"/>
              <a:gd name="connsiteY9" fmla="*/ 173001 h 425864"/>
              <a:gd name="connsiteX10" fmla="*/ 449464 w 513260"/>
              <a:gd name="connsiteY10" fmla="*/ 119839 h 425864"/>
              <a:gd name="connsiteX11" fmla="*/ 375036 w 513260"/>
              <a:gd name="connsiteY11" fmla="*/ 34778 h 425864"/>
              <a:gd name="connsiteX12" fmla="*/ 215548 w 513260"/>
              <a:gd name="connsiteY12" fmla="*/ 13513 h 425864"/>
              <a:gd name="connsiteX0" fmla="*/ 215548 w 513260"/>
              <a:gd name="connsiteY0" fmla="*/ 13513 h 425864"/>
              <a:gd name="connsiteX1" fmla="*/ 98590 w 513260"/>
              <a:gd name="connsiteY1" fmla="*/ 2881 h 425864"/>
              <a:gd name="connsiteX2" fmla="*/ 24162 w 513260"/>
              <a:gd name="connsiteY2" fmla="*/ 77308 h 425864"/>
              <a:gd name="connsiteX3" fmla="*/ 2897 w 513260"/>
              <a:gd name="connsiteY3" fmla="*/ 236797 h 425864"/>
              <a:gd name="connsiteX4" fmla="*/ 56060 w 513260"/>
              <a:gd name="connsiteY4" fmla="*/ 353755 h 425864"/>
              <a:gd name="connsiteX5" fmla="*/ 155402 w 513260"/>
              <a:gd name="connsiteY5" fmla="*/ 415585 h 425864"/>
              <a:gd name="connsiteX6" fmla="*/ 311241 w 513260"/>
              <a:gd name="connsiteY6" fmla="*/ 406918 h 425864"/>
              <a:gd name="connsiteX7" fmla="*/ 460097 w 513260"/>
              <a:gd name="connsiteY7" fmla="*/ 364388 h 425864"/>
              <a:gd name="connsiteX8" fmla="*/ 513260 w 513260"/>
              <a:gd name="connsiteY8" fmla="*/ 300592 h 425864"/>
              <a:gd name="connsiteX9" fmla="*/ 513260 w 513260"/>
              <a:gd name="connsiteY9" fmla="*/ 173001 h 425864"/>
              <a:gd name="connsiteX10" fmla="*/ 449464 w 513260"/>
              <a:gd name="connsiteY10" fmla="*/ 119839 h 425864"/>
              <a:gd name="connsiteX11" fmla="*/ 375036 w 513260"/>
              <a:gd name="connsiteY11" fmla="*/ 34778 h 425864"/>
              <a:gd name="connsiteX12" fmla="*/ 215548 w 513260"/>
              <a:gd name="connsiteY12" fmla="*/ 13513 h 425864"/>
              <a:gd name="connsiteX0" fmla="*/ 215548 w 521370"/>
              <a:gd name="connsiteY0" fmla="*/ 13513 h 425864"/>
              <a:gd name="connsiteX1" fmla="*/ 98590 w 521370"/>
              <a:gd name="connsiteY1" fmla="*/ 2881 h 425864"/>
              <a:gd name="connsiteX2" fmla="*/ 24162 w 521370"/>
              <a:gd name="connsiteY2" fmla="*/ 77308 h 425864"/>
              <a:gd name="connsiteX3" fmla="*/ 2897 w 521370"/>
              <a:gd name="connsiteY3" fmla="*/ 236797 h 425864"/>
              <a:gd name="connsiteX4" fmla="*/ 56060 w 521370"/>
              <a:gd name="connsiteY4" fmla="*/ 353755 h 425864"/>
              <a:gd name="connsiteX5" fmla="*/ 155402 w 521370"/>
              <a:gd name="connsiteY5" fmla="*/ 415585 h 425864"/>
              <a:gd name="connsiteX6" fmla="*/ 311241 w 521370"/>
              <a:gd name="connsiteY6" fmla="*/ 406918 h 425864"/>
              <a:gd name="connsiteX7" fmla="*/ 460097 w 521370"/>
              <a:gd name="connsiteY7" fmla="*/ 364388 h 425864"/>
              <a:gd name="connsiteX8" fmla="*/ 513260 w 521370"/>
              <a:gd name="connsiteY8" fmla="*/ 300592 h 425864"/>
              <a:gd name="connsiteX9" fmla="*/ 513260 w 521370"/>
              <a:gd name="connsiteY9" fmla="*/ 173001 h 425864"/>
              <a:gd name="connsiteX10" fmla="*/ 449464 w 521370"/>
              <a:gd name="connsiteY10" fmla="*/ 119839 h 425864"/>
              <a:gd name="connsiteX11" fmla="*/ 375036 w 521370"/>
              <a:gd name="connsiteY11" fmla="*/ 34778 h 425864"/>
              <a:gd name="connsiteX12" fmla="*/ 215548 w 521370"/>
              <a:gd name="connsiteY12" fmla="*/ 13513 h 425864"/>
              <a:gd name="connsiteX0" fmla="*/ 215548 w 526945"/>
              <a:gd name="connsiteY0" fmla="*/ 13513 h 425864"/>
              <a:gd name="connsiteX1" fmla="*/ 98590 w 526945"/>
              <a:gd name="connsiteY1" fmla="*/ 2881 h 425864"/>
              <a:gd name="connsiteX2" fmla="*/ 24162 w 526945"/>
              <a:gd name="connsiteY2" fmla="*/ 77308 h 425864"/>
              <a:gd name="connsiteX3" fmla="*/ 2897 w 526945"/>
              <a:gd name="connsiteY3" fmla="*/ 236797 h 425864"/>
              <a:gd name="connsiteX4" fmla="*/ 56060 w 526945"/>
              <a:gd name="connsiteY4" fmla="*/ 353755 h 425864"/>
              <a:gd name="connsiteX5" fmla="*/ 155402 w 526945"/>
              <a:gd name="connsiteY5" fmla="*/ 415585 h 425864"/>
              <a:gd name="connsiteX6" fmla="*/ 311241 w 526945"/>
              <a:gd name="connsiteY6" fmla="*/ 406918 h 425864"/>
              <a:gd name="connsiteX7" fmla="*/ 460097 w 526945"/>
              <a:gd name="connsiteY7" fmla="*/ 364388 h 425864"/>
              <a:gd name="connsiteX8" fmla="*/ 513260 w 526945"/>
              <a:gd name="connsiteY8" fmla="*/ 300592 h 425864"/>
              <a:gd name="connsiteX9" fmla="*/ 513260 w 526945"/>
              <a:gd name="connsiteY9" fmla="*/ 173001 h 425864"/>
              <a:gd name="connsiteX10" fmla="*/ 449464 w 526945"/>
              <a:gd name="connsiteY10" fmla="*/ 119839 h 425864"/>
              <a:gd name="connsiteX11" fmla="*/ 375036 w 526945"/>
              <a:gd name="connsiteY11" fmla="*/ 34778 h 425864"/>
              <a:gd name="connsiteX12" fmla="*/ 215548 w 526945"/>
              <a:gd name="connsiteY12" fmla="*/ 13513 h 425864"/>
              <a:gd name="connsiteX0" fmla="*/ 215548 w 526945"/>
              <a:gd name="connsiteY0" fmla="*/ 13513 h 425864"/>
              <a:gd name="connsiteX1" fmla="*/ 98590 w 526945"/>
              <a:gd name="connsiteY1" fmla="*/ 2881 h 425864"/>
              <a:gd name="connsiteX2" fmla="*/ 24162 w 526945"/>
              <a:gd name="connsiteY2" fmla="*/ 77308 h 425864"/>
              <a:gd name="connsiteX3" fmla="*/ 2897 w 526945"/>
              <a:gd name="connsiteY3" fmla="*/ 236797 h 425864"/>
              <a:gd name="connsiteX4" fmla="*/ 56060 w 526945"/>
              <a:gd name="connsiteY4" fmla="*/ 353755 h 425864"/>
              <a:gd name="connsiteX5" fmla="*/ 155402 w 526945"/>
              <a:gd name="connsiteY5" fmla="*/ 415585 h 425864"/>
              <a:gd name="connsiteX6" fmla="*/ 311241 w 526945"/>
              <a:gd name="connsiteY6" fmla="*/ 406918 h 425864"/>
              <a:gd name="connsiteX7" fmla="*/ 460097 w 526945"/>
              <a:gd name="connsiteY7" fmla="*/ 364388 h 425864"/>
              <a:gd name="connsiteX8" fmla="*/ 513260 w 526945"/>
              <a:gd name="connsiteY8" fmla="*/ 300592 h 425864"/>
              <a:gd name="connsiteX9" fmla="*/ 513260 w 526945"/>
              <a:gd name="connsiteY9" fmla="*/ 173001 h 425864"/>
              <a:gd name="connsiteX10" fmla="*/ 449464 w 526945"/>
              <a:gd name="connsiteY10" fmla="*/ 119839 h 425864"/>
              <a:gd name="connsiteX11" fmla="*/ 375036 w 526945"/>
              <a:gd name="connsiteY11" fmla="*/ 34778 h 425864"/>
              <a:gd name="connsiteX12" fmla="*/ 215548 w 526945"/>
              <a:gd name="connsiteY12" fmla="*/ 13513 h 425864"/>
              <a:gd name="connsiteX0" fmla="*/ 215548 w 526945"/>
              <a:gd name="connsiteY0" fmla="*/ 13513 h 425864"/>
              <a:gd name="connsiteX1" fmla="*/ 98590 w 526945"/>
              <a:gd name="connsiteY1" fmla="*/ 2881 h 425864"/>
              <a:gd name="connsiteX2" fmla="*/ 24162 w 526945"/>
              <a:gd name="connsiteY2" fmla="*/ 77308 h 425864"/>
              <a:gd name="connsiteX3" fmla="*/ 2897 w 526945"/>
              <a:gd name="connsiteY3" fmla="*/ 236797 h 425864"/>
              <a:gd name="connsiteX4" fmla="*/ 56060 w 526945"/>
              <a:gd name="connsiteY4" fmla="*/ 353755 h 425864"/>
              <a:gd name="connsiteX5" fmla="*/ 155402 w 526945"/>
              <a:gd name="connsiteY5" fmla="*/ 415585 h 425864"/>
              <a:gd name="connsiteX6" fmla="*/ 311241 w 526945"/>
              <a:gd name="connsiteY6" fmla="*/ 406918 h 425864"/>
              <a:gd name="connsiteX7" fmla="*/ 460097 w 526945"/>
              <a:gd name="connsiteY7" fmla="*/ 364388 h 425864"/>
              <a:gd name="connsiteX8" fmla="*/ 513260 w 526945"/>
              <a:gd name="connsiteY8" fmla="*/ 300592 h 425864"/>
              <a:gd name="connsiteX9" fmla="*/ 513260 w 526945"/>
              <a:gd name="connsiteY9" fmla="*/ 173001 h 425864"/>
              <a:gd name="connsiteX10" fmla="*/ 449464 w 526945"/>
              <a:gd name="connsiteY10" fmla="*/ 119839 h 425864"/>
              <a:gd name="connsiteX11" fmla="*/ 375036 w 526945"/>
              <a:gd name="connsiteY11" fmla="*/ 34778 h 425864"/>
              <a:gd name="connsiteX12" fmla="*/ 215548 w 526945"/>
              <a:gd name="connsiteY12" fmla="*/ 13513 h 425864"/>
              <a:gd name="connsiteX0" fmla="*/ 215548 w 526945"/>
              <a:gd name="connsiteY0" fmla="*/ 13513 h 425864"/>
              <a:gd name="connsiteX1" fmla="*/ 98590 w 526945"/>
              <a:gd name="connsiteY1" fmla="*/ 2881 h 425864"/>
              <a:gd name="connsiteX2" fmla="*/ 24162 w 526945"/>
              <a:gd name="connsiteY2" fmla="*/ 77308 h 425864"/>
              <a:gd name="connsiteX3" fmla="*/ 2897 w 526945"/>
              <a:gd name="connsiteY3" fmla="*/ 236797 h 425864"/>
              <a:gd name="connsiteX4" fmla="*/ 56060 w 526945"/>
              <a:gd name="connsiteY4" fmla="*/ 353755 h 425864"/>
              <a:gd name="connsiteX5" fmla="*/ 155402 w 526945"/>
              <a:gd name="connsiteY5" fmla="*/ 415585 h 425864"/>
              <a:gd name="connsiteX6" fmla="*/ 311241 w 526945"/>
              <a:gd name="connsiteY6" fmla="*/ 406918 h 425864"/>
              <a:gd name="connsiteX7" fmla="*/ 460097 w 526945"/>
              <a:gd name="connsiteY7" fmla="*/ 364388 h 425864"/>
              <a:gd name="connsiteX8" fmla="*/ 513260 w 526945"/>
              <a:gd name="connsiteY8" fmla="*/ 300592 h 425864"/>
              <a:gd name="connsiteX9" fmla="*/ 513260 w 526945"/>
              <a:gd name="connsiteY9" fmla="*/ 173001 h 425864"/>
              <a:gd name="connsiteX10" fmla="*/ 449464 w 526945"/>
              <a:gd name="connsiteY10" fmla="*/ 119839 h 425864"/>
              <a:gd name="connsiteX11" fmla="*/ 375036 w 526945"/>
              <a:gd name="connsiteY11" fmla="*/ 34778 h 425864"/>
              <a:gd name="connsiteX12" fmla="*/ 215548 w 526945"/>
              <a:gd name="connsiteY12" fmla="*/ 13513 h 425864"/>
              <a:gd name="connsiteX0" fmla="*/ 215548 w 526945"/>
              <a:gd name="connsiteY0" fmla="*/ 13513 h 425864"/>
              <a:gd name="connsiteX1" fmla="*/ 98590 w 526945"/>
              <a:gd name="connsiteY1" fmla="*/ 2881 h 425864"/>
              <a:gd name="connsiteX2" fmla="*/ 24162 w 526945"/>
              <a:gd name="connsiteY2" fmla="*/ 77308 h 425864"/>
              <a:gd name="connsiteX3" fmla="*/ 2897 w 526945"/>
              <a:gd name="connsiteY3" fmla="*/ 236797 h 425864"/>
              <a:gd name="connsiteX4" fmla="*/ 56060 w 526945"/>
              <a:gd name="connsiteY4" fmla="*/ 353755 h 425864"/>
              <a:gd name="connsiteX5" fmla="*/ 155402 w 526945"/>
              <a:gd name="connsiteY5" fmla="*/ 415585 h 425864"/>
              <a:gd name="connsiteX6" fmla="*/ 311241 w 526945"/>
              <a:gd name="connsiteY6" fmla="*/ 406918 h 425864"/>
              <a:gd name="connsiteX7" fmla="*/ 460097 w 526945"/>
              <a:gd name="connsiteY7" fmla="*/ 364388 h 425864"/>
              <a:gd name="connsiteX8" fmla="*/ 513260 w 526945"/>
              <a:gd name="connsiteY8" fmla="*/ 300592 h 425864"/>
              <a:gd name="connsiteX9" fmla="*/ 513260 w 526945"/>
              <a:gd name="connsiteY9" fmla="*/ 173001 h 425864"/>
              <a:gd name="connsiteX10" fmla="*/ 449464 w 526945"/>
              <a:gd name="connsiteY10" fmla="*/ 119839 h 425864"/>
              <a:gd name="connsiteX11" fmla="*/ 375036 w 526945"/>
              <a:gd name="connsiteY11" fmla="*/ 34778 h 425864"/>
              <a:gd name="connsiteX12" fmla="*/ 215548 w 526945"/>
              <a:gd name="connsiteY12" fmla="*/ 13513 h 425864"/>
              <a:gd name="connsiteX0" fmla="*/ 215548 w 526945"/>
              <a:gd name="connsiteY0" fmla="*/ 13513 h 425864"/>
              <a:gd name="connsiteX1" fmla="*/ 98590 w 526945"/>
              <a:gd name="connsiteY1" fmla="*/ 2881 h 425864"/>
              <a:gd name="connsiteX2" fmla="*/ 24162 w 526945"/>
              <a:gd name="connsiteY2" fmla="*/ 77308 h 425864"/>
              <a:gd name="connsiteX3" fmla="*/ 2897 w 526945"/>
              <a:gd name="connsiteY3" fmla="*/ 236797 h 425864"/>
              <a:gd name="connsiteX4" fmla="*/ 56060 w 526945"/>
              <a:gd name="connsiteY4" fmla="*/ 353755 h 425864"/>
              <a:gd name="connsiteX5" fmla="*/ 155402 w 526945"/>
              <a:gd name="connsiteY5" fmla="*/ 415585 h 425864"/>
              <a:gd name="connsiteX6" fmla="*/ 311241 w 526945"/>
              <a:gd name="connsiteY6" fmla="*/ 406918 h 425864"/>
              <a:gd name="connsiteX7" fmla="*/ 460097 w 526945"/>
              <a:gd name="connsiteY7" fmla="*/ 364388 h 425864"/>
              <a:gd name="connsiteX8" fmla="*/ 513260 w 526945"/>
              <a:gd name="connsiteY8" fmla="*/ 300592 h 425864"/>
              <a:gd name="connsiteX9" fmla="*/ 513260 w 526945"/>
              <a:gd name="connsiteY9" fmla="*/ 173001 h 425864"/>
              <a:gd name="connsiteX10" fmla="*/ 449464 w 526945"/>
              <a:gd name="connsiteY10" fmla="*/ 119839 h 425864"/>
              <a:gd name="connsiteX11" fmla="*/ 375036 w 526945"/>
              <a:gd name="connsiteY11" fmla="*/ 34778 h 425864"/>
              <a:gd name="connsiteX12" fmla="*/ 215548 w 526945"/>
              <a:gd name="connsiteY12" fmla="*/ 13513 h 425864"/>
              <a:gd name="connsiteX0" fmla="*/ 215548 w 526945"/>
              <a:gd name="connsiteY0" fmla="*/ 13513 h 425864"/>
              <a:gd name="connsiteX1" fmla="*/ 98590 w 526945"/>
              <a:gd name="connsiteY1" fmla="*/ 2881 h 425864"/>
              <a:gd name="connsiteX2" fmla="*/ 24162 w 526945"/>
              <a:gd name="connsiteY2" fmla="*/ 77308 h 425864"/>
              <a:gd name="connsiteX3" fmla="*/ 2897 w 526945"/>
              <a:gd name="connsiteY3" fmla="*/ 236797 h 425864"/>
              <a:gd name="connsiteX4" fmla="*/ 56060 w 526945"/>
              <a:gd name="connsiteY4" fmla="*/ 353755 h 425864"/>
              <a:gd name="connsiteX5" fmla="*/ 155402 w 526945"/>
              <a:gd name="connsiteY5" fmla="*/ 415585 h 425864"/>
              <a:gd name="connsiteX6" fmla="*/ 311241 w 526945"/>
              <a:gd name="connsiteY6" fmla="*/ 406918 h 425864"/>
              <a:gd name="connsiteX7" fmla="*/ 460097 w 526945"/>
              <a:gd name="connsiteY7" fmla="*/ 364388 h 425864"/>
              <a:gd name="connsiteX8" fmla="*/ 513260 w 526945"/>
              <a:gd name="connsiteY8" fmla="*/ 300592 h 425864"/>
              <a:gd name="connsiteX9" fmla="*/ 513260 w 526945"/>
              <a:gd name="connsiteY9" fmla="*/ 173001 h 425864"/>
              <a:gd name="connsiteX10" fmla="*/ 449464 w 526945"/>
              <a:gd name="connsiteY10" fmla="*/ 119839 h 425864"/>
              <a:gd name="connsiteX11" fmla="*/ 375036 w 526945"/>
              <a:gd name="connsiteY11" fmla="*/ 34778 h 425864"/>
              <a:gd name="connsiteX12" fmla="*/ 215548 w 526945"/>
              <a:gd name="connsiteY12" fmla="*/ 13513 h 425864"/>
              <a:gd name="connsiteX0" fmla="*/ 215548 w 526945"/>
              <a:gd name="connsiteY0" fmla="*/ 14816 h 427167"/>
              <a:gd name="connsiteX1" fmla="*/ 98590 w 526945"/>
              <a:gd name="connsiteY1" fmla="*/ 4184 h 427167"/>
              <a:gd name="connsiteX2" fmla="*/ 24162 w 526945"/>
              <a:gd name="connsiteY2" fmla="*/ 78611 h 427167"/>
              <a:gd name="connsiteX3" fmla="*/ 2897 w 526945"/>
              <a:gd name="connsiteY3" fmla="*/ 238100 h 427167"/>
              <a:gd name="connsiteX4" fmla="*/ 56060 w 526945"/>
              <a:gd name="connsiteY4" fmla="*/ 355058 h 427167"/>
              <a:gd name="connsiteX5" fmla="*/ 155402 w 526945"/>
              <a:gd name="connsiteY5" fmla="*/ 416888 h 427167"/>
              <a:gd name="connsiteX6" fmla="*/ 311241 w 526945"/>
              <a:gd name="connsiteY6" fmla="*/ 408221 h 427167"/>
              <a:gd name="connsiteX7" fmla="*/ 460097 w 526945"/>
              <a:gd name="connsiteY7" fmla="*/ 365691 h 427167"/>
              <a:gd name="connsiteX8" fmla="*/ 513260 w 526945"/>
              <a:gd name="connsiteY8" fmla="*/ 301895 h 427167"/>
              <a:gd name="connsiteX9" fmla="*/ 513260 w 526945"/>
              <a:gd name="connsiteY9" fmla="*/ 174304 h 427167"/>
              <a:gd name="connsiteX10" fmla="*/ 449464 w 526945"/>
              <a:gd name="connsiteY10" fmla="*/ 121142 h 427167"/>
              <a:gd name="connsiteX11" fmla="*/ 375036 w 526945"/>
              <a:gd name="connsiteY11" fmla="*/ 36081 h 427167"/>
              <a:gd name="connsiteX12" fmla="*/ 215548 w 526945"/>
              <a:gd name="connsiteY12" fmla="*/ 14816 h 427167"/>
              <a:gd name="connsiteX0" fmla="*/ 215548 w 526945"/>
              <a:gd name="connsiteY0" fmla="*/ 7176 h 432528"/>
              <a:gd name="connsiteX1" fmla="*/ 98590 w 526945"/>
              <a:gd name="connsiteY1" fmla="*/ 9545 h 432528"/>
              <a:gd name="connsiteX2" fmla="*/ 24162 w 526945"/>
              <a:gd name="connsiteY2" fmla="*/ 83972 h 432528"/>
              <a:gd name="connsiteX3" fmla="*/ 2897 w 526945"/>
              <a:gd name="connsiteY3" fmla="*/ 243461 h 432528"/>
              <a:gd name="connsiteX4" fmla="*/ 56060 w 526945"/>
              <a:gd name="connsiteY4" fmla="*/ 360419 h 432528"/>
              <a:gd name="connsiteX5" fmla="*/ 155402 w 526945"/>
              <a:gd name="connsiteY5" fmla="*/ 422249 h 432528"/>
              <a:gd name="connsiteX6" fmla="*/ 311241 w 526945"/>
              <a:gd name="connsiteY6" fmla="*/ 413582 h 432528"/>
              <a:gd name="connsiteX7" fmla="*/ 460097 w 526945"/>
              <a:gd name="connsiteY7" fmla="*/ 371052 h 432528"/>
              <a:gd name="connsiteX8" fmla="*/ 513260 w 526945"/>
              <a:gd name="connsiteY8" fmla="*/ 307256 h 432528"/>
              <a:gd name="connsiteX9" fmla="*/ 513260 w 526945"/>
              <a:gd name="connsiteY9" fmla="*/ 179665 h 432528"/>
              <a:gd name="connsiteX10" fmla="*/ 449464 w 526945"/>
              <a:gd name="connsiteY10" fmla="*/ 126503 h 432528"/>
              <a:gd name="connsiteX11" fmla="*/ 375036 w 526945"/>
              <a:gd name="connsiteY11" fmla="*/ 41442 h 432528"/>
              <a:gd name="connsiteX12" fmla="*/ 215548 w 526945"/>
              <a:gd name="connsiteY12" fmla="*/ 7176 h 432528"/>
              <a:gd name="connsiteX0" fmla="*/ 215548 w 526945"/>
              <a:gd name="connsiteY0" fmla="*/ 7176 h 432528"/>
              <a:gd name="connsiteX1" fmla="*/ 98590 w 526945"/>
              <a:gd name="connsiteY1" fmla="*/ 9545 h 432528"/>
              <a:gd name="connsiteX2" fmla="*/ 24162 w 526945"/>
              <a:gd name="connsiteY2" fmla="*/ 83972 h 432528"/>
              <a:gd name="connsiteX3" fmla="*/ 2897 w 526945"/>
              <a:gd name="connsiteY3" fmla="*/ 243461 h 432528"/>
              <a:gd name="connsiteX4" fmla="*/ 56060 w 526945"/>
              <a:gd name="connsiteY4" fmla="*/ 360419 h 432528"/>
              <a:gd name="connsiteX5" fmla="*/ 155402 w 526945"/>
              <a:gd name="connsiteY5" fmla="*/ 422249 h 432528"/>
              <a:gd name="connsiteX6" fmla="*/ 311241 w 526945"/>
              <a:gd name="connsiteY6" fmla="*/ 413582 h 432528"/>
              <a:gd name="connsiteX7" fmla="*/ 460097 w 526945"/>
              <a:gd name="connsiteY7" fmla="*/ 371052 h 432528"/>
              <a:gd name="connsiteX8" fmla="*/ 513260 w 526945"/>
              <a:gd name="connsiteY8" fmla="*/ 307256 h 432528"/>
              <a:gd name="connsiteX9" fmla="*/ 513260 w 526945"/>
              <a:gd name="connsiteY9" fmla="*/ 179665 h 432528"/>
              <a:gd name="connsiteX10" fmla="*/ 456762 w 526945"/>
              <a:gd name="connsiteY10" fmla="*/ 113502 h 432528"/>
              <a:gd name="connsiteX11" fmla="*/ 375036 w 526945"/>
              <a:gd name="connsiteY11" fmla="*/ 41442 h 432528"/>
              <a:gd name="connsiteX12" fmla="*/ 215548 w 526945"/>
              <a:gd name="connsiteY12" fmla="*/ 7176 h 432528"/>
              <a:gd name="connsiteX0" fmla="*/ 215548 w 526945"/>
              <a:gd name="connsiteY0" fmla="*/ 7176 h 432528"/>
              <a:gd name="connsiteX1" fmla="*/ 98590 w 526945"/>
              <a:gd name="connsiteY1" fmla="*/ 9545 h 432528"/>
              <a:gd name="connsiteX2" fmla="*/ 24162 w 526945"/>
              <a:gd name="connsiteY2" fmla="*/ 83972 h 432528"/>
              <a:gd name="connsiteX3" fmla="*/ 2897 w 526945"/>
              <a:gd name="connsiteY3" fmla="*/ 243461 h 432528"/>
              <a:gd name="connsiteX4" fmla="*/ 56060 w 526945"/>
              <a:gd name="connsiteY4" fmla="*/ 360419 h 432528"/>
              <a:gd name="connsiteX5" fmla="*/ 155402 w 526945"/>
              <a:gd name="connsiteY5" fmla="*/ 422249 h 432528"/>
              <a:gd name="connsiteX6" fmla="*/ 311241 w 526945"/>
              <a:gd name="connsiteY6" fmla="*/ 413582 h 432528"/>
              <a:gd name="connsiteX7" fmla="*/ 460097 w 526945"/>
              <a:gd name="connsiteY7" fmla="*/ 371052 h 432528"/>
              <a:gd name="connsiteX8" fmla="*/ 513260 w 526945"/>
              <a:gd name="connsiteY8" fmla="*/ 307256 h 432528"/>
              <a:gd name="connsiteX9" fmla="*/ 513260 w 526945"/>
              <a:gd name="connsiteY9" fmla="*/ 179665 h 432528"/>
              <a:gd name="connsiteX10" fmla="*/ 456762 w 526945"/>
              <a:gd name="connsiteY10" fmla="*/ 113502 h 432528"/>
              <a:gd name="connsiteX11" fmla="*/ 375036 w 526945"/>
              <a:gd name="connsiteY11" fmla="*/ 41442 h 432528"/>
              <a:gd name="connsiteX12" fmla="*/ 215548 w 526945"/>
              <a:gd name="connsiteY12" fmla="*/ 7176 h 432528"/>
              <a:gd name="connsiteX0" fmla="*/ 215548 w 526945"/>
              <a:gd name="connsiteY0" fmla="*/ 7176 h 432528"/>
              <a:gd name="connsiteX1" fmla="*/ 98590 w 526945"/>
              <a:gd name="connsiteY1" fmla="*/ 9545 h 432528"/>
              <a:gd name="connsiteX2" fmla="*/ 24162 w 526945"/>
              <a:gd name="connsiteY2" fmla="*/ 83972 h 432528"/>
              <a:gd name="connsiteX3" fmla="*/ 2897 w 526945"/>
              <a:gd name="connsiteY3" fmla="*/ 243461 h 432528"/>
              <a:gd name="connsiteX4" fmla="*/ 56060 w 526945"/>
              <a:gd name="connsiteY4" fmla="*/ 360419 h 432528"/>
              <a:gd name="connsiteX5" fmla="*/ 155402 w 526945"/>
              <a:gd name="connsiteY5" fmla="*/ 422249 h 432528"/>
              <a:gd name="connsiteX6" fmla="*/ 311241 w 526945"/>
              <a:gd name="connsiteY6" fmla="*/ 413582 h 432528"/>
              <a:gd name="connsiteX7" fmla="*/ 460097 w 526945"/>
              <a:gd name="connsiteY7" fmla="*/ 371052 h 432528"/>
              <a:gd name="connsiteX8" fmla="*/ 513260 w 526945"/>
              <a:gd name="connsiteY8" fmla="*/ 307256 h 432528"/>
              <a:gd name="connsiteX9" fmla="*/ 513260 w 526945"/>
              <a:gd name="connsiteY9" fmla="*/ 179665 h 432528"/>
              <a:gd name="connsiteX10" fmla="*/ 456762 w 526945"/>
              <a:gd name="connsiteY10" fmla="*/ 113502 h 432528"/>
              <a:gd name="connsiteX11" fmla="*/ 375036 w 526945"/>
              <a:gd name="connsiteY11" fmla="*/ 41442 h 432528"/>
              <a:gd name="connsiteX12" fmla="*/ 215548 w 526945"/>
              <a:gd name="connsiteY12" fmla="*/ 7176 h 43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945" h="432528">
                <a:moveTo>
                  <a:pt x="215548" y="7176"/>
                </a:moveTo>
                <a:cubicBezTo>
                  <a:pt x="172912" y="-5035"/>
                  <a:pt x="148524" y="88"/>
                  <a:pt x="98590" y="9545"/>
                </a:cubicBezTo>
                <a:cubicBezTo>
                  <a:pt x="48236" y="34354"/>
                  <a:pt x="41672" y="28827"/>
                  <a:pt x="24162" y="83972"/>
                </a:cubicBezTo>
                <a:cubicBezTo>
                  <a:pt x="2476" y="141469"/>
                  <a:pt x="-4613" y="190298"/>
                  <a:pt x="2897" y="243461"/>
                </a:cubicBezTo>
                <a:cubicBezTo>
                  <a:pt x="16968" y="304115"/>
                  <a:pt x="23742" y="321433"/>
                  <a:pt x="56060" y="360419"/>
                </a:cubicBezTo>
                <a:cubicBezTo>
                  <a:pt x="87958" y="391141"/>
                  <a:pt x="108907" y="417529"/>
                  <a:pt x="155402" y="422249"/>
                </a:cubicBezTo>
                <a:cubicBezTo>
                  <a:pt x="208565" y="443917"/>
                  <a:pt x="239832" y="426583"/>
                  <a:pt x="311241" y="413582"/>
                </a:cubicBezTo>
                <a:cubicBezTo>
                  <a:pt x="368159" y="412406"/>
                  <a:pt x="410478" y="385229"/>
                  <a:pt x="460097" y="371052"/>
                </a:cubicBezTo>
                <a:cubicBezTo>
                  <a:pt x="496065" y="349787"/>
                  <a:pt x="495539" y="328521"/>
                  <a:pt x="513260" y="307256"/>
                </a:cubicBezTo>
                <a:cubicBezTo>
                  <a:pt x="531508" y="260392"/>
                  <a:pt x="531507" y="226529"/>
                  <a:pt x="513260" y="179665"/>
                </a:cubicBezTo>
                <a:cubicBezTo>
                  <a:pt x="495645" y="144610"/>
                  <a:pt x="481677" y="148558"/>
                  <a:pt x="456762" y="113502"/>
                </a:cubicBezTo>
                <a:cubicBezTo>
                  <a:pt x="424654" y="80814"/>
                  <a:pt x="414443" y="65463"/>
                  <a:pt x="375036" y="41442"/>
                </a:cubicBezTo>
                <a:cubicBezTo>
                  <a:pt x="318224" y="21353"/>
                  <a:pt x="272360" y="1263"/>
                  <a:pt x="215548" y="7176"/>
                </a:cubicBezTo>
                <a:close/>
              </a:path>
            </a:pathLst>
          </a:custGeom>
          <a:solidFill>
            <a:srgbClr val="558ED5">
              <a:alpha val="6902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1467293" y="4117729"/>
            <a:ext cx="3929853" cy="794513"/>
          </a:xfrm>
          <a:custGeom>
            <a:avLst/>
            <a:gdLst>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1507 h 786809"/>
              <a:gd name="connsiteX1" fmla="*/ 776177 w 3923414"/>
              <a:gd name="connsiteY1" fmla="*/ 457200 h 786809"/>
              <a:gd name="connsiteX2" fmla="*/ 350874 w 3923414"/>
              <a:gd name="connsiteY2" fmla="*/ 531627 h 786809"/>
              <a:gd name="connsiteX3" fmla="*/ 53163 w 3923414"/>
              <a:gd name="connsiteY3" fmla="*/ 574158 h 786809"/>
              <a:gd name="connsiteX4" fmla="*/ 0 w 3923414"/>
              <a:gd name="connsiteY4" fmla="*/ 627320 h 786809"/>
              <a:gd name="connsiteX5" fmla="*/ 85060 w 3923414"/>
              <a:gd name="connsiteY5" fmla="*/ 691116 h 786809"/>
              <a:gd name="connsiteX6" fmla="*/ 478465 w 3923414"/>
              <a:gd name="connsiteY6" fmla="*/ 723014 h 786809"/>
              <a:gd name="connsiteX7" fmla="*/ 1158949 w 3923414"/>
              <a:gd name="connsiteY7" fmla="*/ 733646 h 786809"/>
              <a:gd name="connsiteX8" fmla="*/ 1605516 w 3923414"/>
              <a:gd name="connsiteY8" fmla="*/ 776176 h 786809"/>
              <a:gd name="connsiteX9" fmla="*/ 2126512 w 3923414"/>
              <a:gd name="connsiteY9" fmla="*/ 786809 h 786809"/>
              <a:gd name="connsiteX10" fmla="*/ 2498651 w 3923414"/>
              <a:gd name="connsiteY10" fmla="*/ 744279 h 786809"/>
              <a:gd name="connsiteX11" fmla="*/ 2955851 w 3923414"/>
              <a:gd name="connsiteY11" fmla="*/ 648586 h 786809"/>
              <a:gd name="connsiteX12" fmla="*/ 3476847 w 3923414"/>
              <a:gd name="connsiteY12" fmla="*/ 510362 h 786809"/>
              <a:gd name="connsiteX13" fmla="*/ 3827721 w 3923414"/>
              <a:gd name="connsiteY13" fmla="*/ 329609 h 786809"/>
              <a:gd name="connsiteX14" fmla="*/ 3923414 w 3923414"/>
              <a:gd name="connsiteY14" fmla="*/ 202018 h 786809"/>
              <a:gd name="connsiteX15" fmla="*/ 3870251 w 3923414"/>
              <a:gd name="connsiteY15" fmla="*/ 63795 h 786809"/>
              <a:gd name="connsiteX16" fmla="*/ 3561907 w 3923414"/>
              <a:gd name="connsiteY16" fmla="*/ 0 h 786809"/>
              <a:gd name="connsiteX17" fmla="*/ 3285460 w 3923414"/>
              <a:gd name="connsiteY17" fmla="*/ 0 h 786809"/>
              <a:gd name="connsiteX18" fmla="*/ 2934586 w 3923414"/>
              <a:gd name="connsiteY18" fmla="*/ 63795 h 786809"/>
              <a:gd name="connsiteX19" fmla="*/ 2349795 w 3923414"/>
              <a:gd name="connsiteY19" fmla="*/ 255181 h 786809"/>
              <a:gd name="connsiteX20" fmla="*/ 1669312 w 3923414"/>
              <a:gd name="connsiteY20" fmla="*/ 361507 h 786809"/>
              <a:gd name="connsiteX0" fmla="*/ 1669312 w 3923414"/>
              <a:gd name="connsiteY0" fmla="*/ 369211 h 794513"/>
              <a:gd name="connsiteX1" fmla="*/ 776177 w 3923414"/>
              <a:gd name="connsiteY1" fmla="*/ 464904 h 794513"/>
              <a:gd name="connsiteX2" fmla="*/ 350874 w 3923414"/>
              <a:gd name="connsiteY2" fmla="*/ 539331 h 794513"/>
              <a:gd name="connsiteX3" fmla="*/ 53163 w 3923414"/>
              <a:gd name="connsiteY3" fmla="*/ 581862 h 794513"/>
              <a:gd name="connsiteX4" fmla="*/ 0 w 3923414"/>
              <a:gd name="connsiteY4" fmla="*/ 635024 h 794513"/>
              <a:gd name="connsiteX5" fmla="*/ 85060 w 3923414"/>
              <a:gd name="connsiteY5" fmla="*/ 698820 h 794513"/>
              <a:gd name="connsiteX6" fmla="*/ 478465 w 3923414"/>
              <a:gd name="connsiteY6" fmla="*/ 730718 h 794513"/>
              <a:gd name="connsiteX7" fmla="*/ 1158949 w 3923414"/>
              <a:gd name="connsiteY7" fmla="*/ 741350 h 794513"/>
              <a:gd name="connsiteX8" fmla="*/ 1605516 w 3923414"/>
              <a:gd name="connsiteY8" fmla="*/ 783880 h 794513"/>
              <a:gd name="connsiteX9" fmla="*/ 2126512 w 3923414"/>
              <a:gd name="connsiteY9" fmla="*/ 794513 h 794513"/>
              <a:gd name="connsiteX10" fmla="*/ 2498651 w 3923414"/>
              <a:gd name="connsiteY10" fmla="*/ 751983 h 794513"/>
              <a:gd name="connsiteX11" fmla="*/ 2955851 w 3923414"/>
              <a:gd name="connsiteY11" fmla="*/ 656290 h 794513"/>
              <a:gd name="connsiteX12" fmla="*/ 3476847 w 3923414"/>
              <a:gd name="connsiteY12" fmla="*/ 518066 h 794513"/>
              <a:gd name="connsiteX13" fmla="*/ 3827721 w 3923414"/>
              <a:gd name="connsiteY13" fmla="*/ 337313 h 794513"/>
              <a:gd name="connsiteX14" fmla="*/ 3923414 w 3923414"/>
              <a:gd name="connsiteY14" fmla="*/ 209722 h 794513"/>
              <a:gd name="connsiteX15" fmla="*/ 3870251 w 3923414"/>
              <a:gd name="connsiteY15" fmla="*/ 71499 h 794513"/>
              <a:gd name="connsiteX16" fmla="*/ 3561907 w 3923414"/>
              <a:gd name="connsiteY16" fmla="*/ 7704 h 794513"/>
              <a:gd name="connsiteX17" fmla="*/ 3285460 w 3923414"/>
              <a:gd name="connsiteY17" fmla="*/ 7704 h 794513"/>
              <a:gd name="connsiteX18" fmla="*/ 2934586 w 3923414"/>
              <a:gd name="connsiteY18" fmla="*/ 71499 h 794513"/>
              <a:gd name="connsiteX19" fmla="*/ 2349795 w 3923414"/>
              <a:gd name="connsiteY19" fmla="*/ 262885 h 794513"/>
              <a:gd name="connsiteX20" fmla="*/ 1669312 w 3923414"/>
              <a:gd name="connsiteY20" fmla="*/ 369211 h 794513"/>
              <a:gd name="connsiteX0" fmla="*/ 1669312 w 3923414"/>
              <a:gd name="connsiteY0" fmla="*/ 369211 h 794513"/>
              <a:gd name="connsiteX1" fmla="*/ 776177 w 3923414"/>
              <a:gd name="connsiteY1" fmla="*/ 464904 h 794513"/>
              <a:gd name="connsiteX2" fmla="*/ 350874 w 3923414"/>
              <a:gd name="connsiteY2" fmla="*/ 539331 h 794513"/>
              <a:gd name="connsiteX3" fmla="*/ 53163 w 3923414"/>
              <a:gd name="connsiteY3" fmla="*/ 581862 h 794513"/>
              <a:gd name="connsiteX4" fmla="*/ 0 w 3923414"/>
              <a:gd name="connsiteY4" fmla="*/ 635024 h 794513"/>
              <a:gd name="connsiteX5" fmla="*/ 85060 w 3923414"/>
              <a:gd name="connsiteY5" fmla="*/ 698820 h 794513"/>
              <a:gd name="connsiteX6" fmla="*/ 478465 w 3923414"/>
              <a:gd name="connsiteY6" fmla="*/ 730718 h 794513"/>
              <a:gd name="connsiteX7" fmla="*/ 1158949 w 3923414"/>
              <a:gd name="connsiteY7" fmla="*/ 741350 h 794513"/>
              <a:gd name="connsiteX8" fmla="*/ 1605516 w 3923414"/>
              <a:gd name="connsiteY8" fmla="*/ 783880 h 794513"/>
              <a:gd name="connsiteX9" fmla="*/ 2126512 w 3923414"/>
              <a:gd name="connsiteY9" fmla="*/ 794513 h 794513"/>
              <a:gd name="connsiteX10" fmla="*/ 2498651 w 3923414"/>
              <a:gd name="connsiteY10" fmla="*/ 751983 h 794513"/>
              <a:gd name="connsiteX11" fmla="*/ 2955851 w 3923414"/>
              <a:gd name="connsiteY11" fmla="*/ 656290 h 794513"/>
              <a:gd name="connsiteX12" fmla="*/ 3476847 w 3923414"/>
              <a:gd name="connsiteY12" fmla="*/ 518066 h 794513"/>
              <a:gd name="connsiteX13" fmla="*/ 3827721 w 3923414"/>
              <a:gd name="connsiteY13" fmla="*/ 337313 h 794513"/>
              <a:gd name="connsiteX14" fmla="*/ 3923414 w 3923414"/>
              <a:gd name="connsiteY14" fmla="*/ 209722 h 794513"/>
              <a:gd name="connsiteX15" fmla="*/ 3870251 w 3923414"/>
              <a:gd name="connsiteY15" fmla="*/ 71499 h 794513"/>
              <a:gd name="connsiteX16" fmla="*/ 3561907 w 3923414"/>
              <a:gd name="connsiteY16" fmla="*/ 7704 h 794513"/>
              <a:gd name="connsiteX17" fmla="*/ 3285460 w 3923414"/>
              <a:gd name="connsiteY17" fmla="*/ 7704 h 794513"/>
              <a:gd name="connsiteX18" fmla="*/ 2934586 w 3923414"/>
              <a:gd name="connsiteY18" fmla="*/ 71499 h 794513"/>
              <a:gd name="connsiteX19" fmla="*/ 2349795 w 3923414"/>
              <a:gd name="connsiteY19" fmla="*/ 262885 h 794513"/>
              <a:gd name="connsiteX20" fmla="*/ 1669312 w 3923414"/>
              <a:gd name="connsiteY20" fmla="*/ 369211 h 794513"/>
              <a:gd name="connsiteX0" fmla="*/ 1669312 w 3923414"/>
              <a:gd name="connsiteY0" fmla="*/ 369211 h 794513"/>
              <a:gd name="connsiteX1" fmla="*/ 776177 w 3923414"/>
              <a:gd name="connsiteY1" fmla="*/ 464904 h 794513"/>
              <a:gd name="connsiteX2" fmla="*/ 350874 w 3923414"/>
              <a:gd name="connsiteY2" fmla="*/ 539331 h 794513"/>
              <a:gd name="connsiteX3" fmla="*/ 53163 w 3923414"/>
              <a:gd name="connsiteY3" fmla="*/ 581862 h 794513"/>
              <a:gd name="connsiteX4" fmla="*/ 0 w 3923414"/>
              <a:gd name="connsiteY4" fmla="*/ 635024 h 794513"/>
              <a:gd name="connsiteX5" fmla="*/ 85060 w 3923414"/>
              <a:gd name="connsiteY5" fmla="*/ 698820 h 794513"/>
              <a:gd name="connsiteX6" fmla="*/ 478465 w 3923414"/>
              <a:gd name="connsiteY6" fmla="*/ 730718 h 794513"/>
              <a:gd name="connsiteX7" fmla="*/ 1158949 w 3923414"/>
              <a:gd name="connsiteY7" fmla="*/ 741350 h 794513"/>
              <a:gd name="connsiteX8" fmla="*/ 1605516 w 3923414"/>
              <a:gd name="connsiteY8" fmla="*/ 783880 h 794513"/>
              <a:gd name="connsiteX9" fmla="*/ 2126512 w 3923414"/>
              <a:gd name="connsiteY9" fmla="*/ 794513 h 794513"/>
              <a:gd name="connsiteX10" fmla="*/ 2498651 w 3923414"/>
              <a:gd name="connsiteY10" fmla="*/ 751983 h 794513"/>
              <a:gd name="connsiteX11" fmla="*/ 2955851 w 3923414"/>
              <a:gd name="connsiteY11" fmla="*/ 656290 h 794513"/>
              <a:gd name="connsiteX12" fmla="*/ 3476847 w 3923414"/>
              <a:gd name="connsiteY12" fmla="*/ 518066 h 794513"/>
              <a:gd name="connsiteX13" fmla="*/ 3827721 w 3923414"/>
              <a:gd name="connsiteY13" fmla="*/ 337313 h 794513"/>
              <a:gd name="connsiteX14" fmla="*/ 3923414 w 3923414"/>
              <a:gd name="connsiteY14" fmla="*/ 209722 h 794513"/>
              <a:gd name="connsiteX15" fmla="*/ 3870251 w 3923414"/>
              <a:gd name="connsiteY15" fmla="*/ 71499 h 794513"/>
              <a:gd name="connsiteX16" fmla="*/ 3561907 w 3923414"/>
              <a:gd name="connsiteY16" fmla="*/ 7704 h 794513"/>
              <a:gd name="connsiteX17" fmla="*/ 3285460 w 3923414"/>
              <a:gd name="connsiteY17" fmla="*/ 7704 h 794513"/>
              <a:gd name="connsiteX18" fmla="*/ 2934586 w 3923414"/>
              <a:gd name="connsiteY18" fmla="*/ 71499 h 794513"/>
              <a:gd name="connsiteX19" fmla="*/ 2349795 w 3923414"/>
              <a:gd name="connsiteY19" fmla="*/ 262885 h 794513"/>
              <a:gd name="connsiteX20" fmla="*/ 1669312 w 3923414"/>
              <a:gd name="connsiteY20" fmla="*/ 369211 h 794513"/>
              <a:gd name="connsiteX0" fmla="*/ 1669312 w 3923414"/>
              <a:gd name="connsiteY0" fmla="*/ 369211 h 794513"/>
              <a:gd name="connsiteX1" fmla="*/ 776177 w 3923414"/>
              <a:gd name="connsiteY1" fmla="*/ 464904 h 794513"/>
              <a:gd name="connsiteX2" fmla="*/ 350874 w 3923414"/>
              <a:gd name="connsiteY2" fmla="*/ 539331 h 794513"/>
              <a:gd name="connsiteX3" fmla="*/ 53163 w 3923414"/>
              <a:gd name="connsiteY3" fmla="*/ 581862 h 794513"/>
              <a:gd name="connsiteX4" fmla="*/ 0 w 3923414"/>
              <a:gd name="connsiteY4" fmla="*/ 635024 h 794513"/>
              <a:gd name="connsiteX5" fmla="*/ 85060 w 3923414"/>
              <a:gd name="connsiteY5" fmla="*/ 698820 h 794513"/>
              <a:gd name="connsiteX6" fmla="*/ 478465 w 3923414"/>
              <a:gd name="connsiteY6" fmla="*/ 730718 h 794513"/>
              <a:gd name="connsiteX7" fmla="*/ 1158949 w 3923414"/>
              <a:gd name="connsiteY7" fmla="*/ 741350 h 794513"/>
              <a:gd name="connsiteX8" fmla="*/ 1605516 w 3923414"/>
              <a:gd name="connsiteY8" fmla="*/ 783880 h 794513"/>
              <a:gd name="connsiteX9" fmla="*/ 2126512 w 3923414"/>
              <a:gd name="connsiteY9" fmla="*/ 794513 h 794513"/>
              <a:gd name="connsiteX10" fmla="*/ 2498651 w 3923414"/>
              <a:gd name="connsiteY10" fmla="*/ 751983 h 794513"/>
              <a:gd name="connsiteX11" fmla="*/ 2955851 w 3923414"/>
              <a:gd name="connsiteY11" fmla="*/ 656290 h 794513"/>
              <a:gd name="connsiteX12" fmla="*/ 3476847 w 3923414"/>
              <a:gd name="connsiteY12" fmla="*/ 518066 h 794513"/>
              <a:gd name="connsiteX13" fmla="*/ 3827721 w 3923414"/>
              <a:gd name="connsiteY13" fmla="*/ 337313 h 794513"/>
              <a:gd name="connsiteX14" fmla="*/ 3923414 w 3923414"/>
              <a:gd name="connsiteY14" fmla="*/ 209722 h 794513"/>
              <a:gd name="connsiteX15" fmla="*/ 3870251 w 3923414"/>
              <a:gd name="connsiteY15" fmla="*/ 71499 h 794513"/>
              <a:gd name="connsiteX16" fmla="*/ 3561907 w 3923414"/>
              <a:gd name="connsiteY16" fmla="*/ 7704 h 794513"/>
              <a:gd name="connsiteX17" fmla="*/ 3285460 w 3923414"/>
              <a:gd name="connsiteY17" fmla="*/ 7704 h 794513"/>
              <a:gd name="connsiteX18" fmla="*/ 2934586 w 3923414"/>
              <a:gd name="connsiteY18" fmla="*/ 71499 h 794513"/>
              <a:gd name="connsiteX19" fmla="*/ 2349795 w 3923414"/>
              <a:gd name="connsiteY19" fmla="*/ 262885 h 794513"/>
              <a:gd name="connsiteX20" fmla="*/ 1669312 w 3923414"/>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 name="connsiteX0" fmla="*/ 1669312 w 3929853"/>
              <a:gd name="connsiteY0" fmla="*/ 369211 h 794513"/>
              <a:gd name="connsiteX1" fmla="*/ 776177 w 3929853"/>
              <a:gd name="connsiteY1" fmla="*/ 464904 h 794513"/>
              <a:gd name="connsiteX2" fmla="*/ 350874 w 3929853"/>
              <a:gd name="connsiteY2" fmla="*/ 539331 h 794513"/>
              <a:gd name="connsiteX3" fmla="*/ 53163 w 3929853"/>
              <a:gd name="connsiteY3" fmla="*/ 581862 h 794513"/>
              <a:gd name="connsiteX4" fmla="*/ 0 w 3929853"/>
              <a:gd name="connsiteY4" fmla="*/ 635024 h 794513"/>
              <a:gd name="connsiteX5" fmla="*/ 85060 w 3929853"/>
              <a:gd name="connsiteY5" fmla="*/ 698820 h 794513"/>
              <a:gd name="connsiteX6" fmla="*/ 478465 w 3929853"/>
              <a:gd name="connsiteY6" fmla="*/ 730718 h 794513"/>
              <a:gd name="connsiteX7" fmla="*/ 1158949 w 3929853"/>
              <a:gd name="connsiteY7" fmla="*/ 741350 h 794513"/>
              <a:gd name="connsiteX8" fmla="*/ 1605516 w 3929853"/>
              <a:gd name="connsiteY8" fmla="*/ 783880 h 794513"/>
              <a:gd name="connsiteX9" fmla="*/ 2126512 w 3929853"/>
              <a:gd name="connsiteY9" fmla="*/ 794513 h 794513"/>
              <a:gd name="connsiteX10" fmla="*/ 2498651 w 3929853"/>
              <a:gd name="connsiteY10" fmla="*/ 751983 h 794513"/>
              <a:gd name="connsiteX11" fmla="*/ 2955851 w 3929853"/>
              <a:gd name="connsiteY11" fmla="*/ 656290 h 794513"/>
              <a:gd name="connsiteX12" fmla="*/ 3476847 w 3929853"/>
              <a:gd name="connsiteY12" fmla="*/ 518066 h 794513"/>
              <a:gd name="connsiteX13" fmla="*/ 3827721 w 3929853"/>
              <a:gd name="connsiteY13" fmla="*/ 337313 h 794513"/>
              <a:gd name="connsiteX14" fmla="*/ 3923414 w 3929853"/>
              <a:gd name="connsiteY14" fmla="*/ 209722 h 794513"/>
              <a:gd name="connsiteX15" fmla="*/ 3870251 w 3929853"/>
              <a:gd name="connsiteY15" fmla="*/ 71499 h 794513"/>
              <a:gd name="connsiteX16" fmla="*/ 3561907 w 3929853"/>
              <a:gd name="connsiteY16" fmla="*/ 7704 h 794513"/>
              <a:gd name="connsiteX17" fmla="*/ 3285460 w 3929853"/>
              <a:gd name="connsiteY17" fmla="*/ 7704 h 794513"/>
              <a:gd name="connsiteX18" fmla="*/ 2934586 w 3929853"/>
              <a:gd name="connsiteY18" fmla="*/ 71499 h 794513"/>
              <a:gd name="connsiteX19" fmla="*/ 2349795 w 3929853"/>
              <a:gd name="connsiteY19" fmla="*/ 262885 h 794513"/>
              <a:gd name="connsiteX20" fmla="*/ 1669312 w 3929853"/>
              <a:gd name="connsiteY20" fmla="*/ 369211 h 79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853" h="794513">
                <a:moveTo>
                  <a:pt x="1669312" y="369211"/>
                </a:moveTo>
                <a:cubicBezTo>
                  <a:pt x="1371600" y="401109"/>
                  <a:pt x="1164896" y="398337"/>
                  <a:pt x="776177" y="464904"/>
                </a:cubicBezTo>
                <a:cubicBezTo>
                  <a:pt x="573738" y="507048"/>
                  <a:pt x="518643" y="514522"/>
                  <a:pt x="350874" y="539331"/>
                </a:cubicBezTo>
                <a:cubicBezTo>
                  <a:pt x="221301" y="557842"/>
                  <a:pt x="152400" y="546017"/>
                  <a:pt x="53163" y="581862"/>
                </a:cubicBezTo>
                <a:cubicBezTo>
                  <a:pt x="18107" y="590916"/>
                  <a:pt x="13387" y="578300"/>
                  <a:pt x="0" y="635024"/>
                </a:cubicBezTo>
                <a:cubicBezTo>
                  <a:pt x="24019" y="699625"/>
                  <a:pt x="43706" y="690556"/>
                  <a:pt x="85060" y="698820"/>
                </a:cubicBezTo>
                <a:cubicBezTo>
                  <a:pt x="229196" y="731121"/>
                  <a:pt x="347330" y="720085"/>
                  <a:pt x="478465" y="730718"/>
                </a:cubicBezTo>
                <a:lnTo>
                  <a:pt x="1158949" y="741350"/>
                </a:lnTo>
                <a:lnTo>
                  <a:pt x="1605516" y="783880"/>
                </a:lnTo>
                <a:lnTo>
                  <a:pt x="2126512" y="794513"/>
                </a:lnTo>
                <a:cubicBezTo>
                  <a:pt x="2267893" y="789003"/>
                  <a:pt x="2326934" y="779161"/>
                  <a:pt x="2498651" y="751983"/>
                </a:cubicBezTo>
                <a:cubicBezTo>
                  <a:pt x="2668386" y="728753"/>
                  <a:pt x="2760114" y="709856"/>
                  <a:pt x="2955851" y="656290"/>
                </a:cubicBezTo>
                <a:cubicBezTo>
                  <a:pt x="3142517" y="623216"/>
                  <a:pt x="3251178" y="585809"/>
                  <a:pt x="3476847" y="518066"/>
                </a:cubicBezTo>
                <a:cubicBezTo>
                  <a:pt x="3598139" y="470816"/>
                  <a:pt x="3706430" y="432233"/>
                  <a:pt x="3827721" y="337313"/>
                </a:cubicBezTo>
                <a:cubicBezTo>
                  <a:pt x="3876954" y="303450"/>
                  <a:pt x="3900183" y="278254"/>
                  <a:pt x="3923414" y="209722"/>
                </a:cubicBezTo>
                <a:cubicBezTo>
                  <a:pt x="3936029" y="163648"/>
                  <a:pt x="3935642" y="147909"/>
                  <a:pt x="3870251" y="71499"/>
                </a:cubicBezTo>
                <a:cubicBezTo>
                  <a:pt x="3763136" y="28566"/>
                  <a:pt x="3716692" y="24635"/>
                  <a:pt x="3561907" y="7704"/>
                </a:cubicBezTo>
                <a:cubicBezTo>
                  <a:pt x="3469758" y="-9631"/>
                  <a:pt x="3377609" y="7704"/>
                  <a:pt x="3285460" y="7704"/>
                </a:cubicBezTo>
                <a:cubicBezTo>
                  <a:pt x="3159835" y="15968"/>
                  <a:pt x="3138217" y="15564"/>
                  <a:pt x="2934586" y="71499"/>
                </a:cubicBezTo>
                <a:cubicBezTo>
                  <a:pt x="2739656" y="135294"/>
                  <a:pt x="2566393" y="177421"/>
                  <a:pt x="2349795" y="262885"/>
                </a:cubicBezTo>
                <a:cubicBezTo>
                  <a:pt x="2127301" y="311328"/>
                  <a:pt x="1948144" y="333769"/>
                  <a:pt x="1669312" y="369211"/>
                </a:cubicBezTo>
                <a:close/>
              </a:path>
            </a:pathLst>
          </a:custGeom>
          <a:solidFill>
            <a:srgbClr val="FFC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477386" y="1648046"/>
            <a:ext cx="1903228" cy="595424"/>
          </a:xfrm>
          <a:prstGeom prst="ellipse">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318437" y="4050792"/>
            <a:ext cx="531628" cy="713232"/>
          </a:xfrm>
          <a:prstGeom prst="rect">
            <a:avLst/>
          </a:prstGeom>
          <a:noFill/>
          <a:ln w="12700">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422090" y="3168502"/>
            <a:ext cx="1788943" cy="369332"/>
          </a:xfrm>
          <a:prstGeom prst="rect">
            <a:avLst/>
          </a:prstGeom>
          <a:noFill/>
        </p:spPr>
        <p:txBody>
          <a:bodyPr wrap="square" rtlCol="0">
            <a:spAutoFit/>
          </a:bodyPr>
          <a:lstStyle/>
          <a:p>
            <a:r>
              <a:rPr lang="en-US" b="1" dirty="0" smtClean="0">
                <a:solidFill>
                  <a:schemeClr val="bg1"/>
                </a:solidFill>
              </a:rPr>
              <a:t>Brown Dwarfs</a:t>
            </a:r>
            <a:endParaRPr lang="en-US" b="1" dirty="0">
              <a:solidFill>
                <a:schemeClr val="bg1"/>
              </a:solidFill>
            </a:endParaRPr>
          </a:p>
        </p:txBody>
      </p:sp>
      <p:sp>
        <p:nvSpPr>
          <p:cNvPr id="27" name="TextBox 26"/>
          <p:cNvSpPr txBox="1"/>
          <p:nvPr/>
        </p:nvSpPr>
        <p:spPr>
          <a:xfrm>
            <a:off x="3029290" y="1818167"/>
            <a:ext cx="1351324" cy="369332"/>
          </a:xfrm>
          <a:prstGeom prst="rect">
            <a:avLst/>
          </a:prstGeom>
          <a:noFill/>
        </p:spPr>
        <p:txBody>
          <a:bodyPr wrap="square" rtlCol="0">
            <a:spAutoFit/>
          </a:bodyPr>
          <a:lstStyle/>
          <a:p>
            <a:r>
              <a:rPr lang="en-US" b="1" dirty="0" smtClean="0">
                <a:solidFill>
                  <a:schemeClr val="bg1"/>
                </a:solidFill>
              </a:rPr>
              <a:t>AGB Stars</a:t>
            </a:r>
            <a:endParaRPr lang="en-US" b="1" dirty="0">
              <a:solidFill>
                <a:schemeClr val="bg1"/>
              </a:solidFill>
            </a:endParaRPr>
          </a:p>
        </p:txBody>
      </p:sp>
      <p:sp>
        <p:nvSpPr>
          <p:cNvPr id="28" name="TextBox 27"/>
          <p:cNvSpPr txBox="1"/>
          <p:nvPr/>
        </p:nvSpPr>
        <p:spPr>
          <a:xfrm>
            <a:off x="1028883" y="4483028"/>
            <a:ext cx="876820" cy="369332"/>
          </a:xfrm>
          <a:prstGeom prst="rect">
            <a:avLst/>
          </a:prstGeom>
          <a:noFill/>
        </p:spPr>
        <p:txBody>
          <a:bodyPr wrap="square" rtlCol="0">
            <a:spAutoFit/>
          </a:bodyPr>
          <a:lstStyle/>
          <a:p>
            <a:r>
              <a:rPr lang="en-US" b="1" dirty="0" smtClean="0"/>
              <a:t>Stars</a:t>
            </a:r>
            <a:endParaRPr lang="en-US" b="1" dirty="0"/>
          </a:p>
        </p:txBody>
      </p:sp>
      <p:sp>
        <p:nvSpPr>
          <p:cNvPr id="29" name="TextBox 28"/>
          <p:cNvSpPr txBox="1"/>
          <p:nvPr/>
        </p:nvSpPr>
        <p:spPr>
          <a:xfrm>
            <a:off x="2434049" y="4519658"/>
            <a:ext cx="1815613" cy="369332"/>
          </a:xfrm>
          <a:prstGeom prst="rect">
            <a:avLst/>
          </a:prstGeom>
          <a:noFill/>
        </p:spPr>
        <p:txBody>
          <a:bodyPr wrap="square" rtlCol="0">
            <a:spAutoFit/>
          </a:bodyPr>
          <a:lstStyle/>
          <a:p>
            <a:r>
              <a:rPr lang="en-US" b="1" dirty="0" smtClean="0"/>
              <a:t>Normal Galaxies</a:t>
            </a:r>
            <a:endParaRPr lang="en-US" b="1" dirty="0"/>
          </a:p>
        </p:txBody>
      </p:sp>
      <p:sp>
        <p:nvSpPr>
          <p:cNvPr id="30" name="TextBox 29"/>
          <p:cNvSpPr txBox="1"/>
          <p:nvPr/>
        </p:nvSpPr>
        <p:spPr>
          <a:xfrm>
            <a:off x="4380614" y="3537834"/>
            <a:ext cx="1310359" cy="369332"/>
          </a:xfrm>
          <a:prstGeom prst="rect">
            <a:avLst/>
          </a:prstGeom>
          <a:noFill/>
        </p:spPr>
        <p:txBody>
          <a:bodyPr wrap="square" rtlCol="0">
            <a:spAutoFit/>
          </a:bodyPr>
          <a:lstStyle/>
          <a:p>
            <a:r>
              <a:rPr lang="en-US" b="1" dirty="0" smtClean="0"/>
              <a:t>ULIRGs</a:t>
            </a:r>
            <a:endParaRPr lang="en-US" b="1" dirty="0"/>
          </a:p>
        </p:txBody>
      </p:sp>
    </p:spTree>
    <p:extLst>
      <p:ext uri="{BB962C8B-B14F-4D97-AF65-F5344CB8AC3E}">
        <p14:creationId xmlns:p14="http://schemas.microsoft.com/office/powerpoint/2010/main" xmlns="" val="1716436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165542" y="0"/>
            <a:ext cx="6818879" cy="6858000"/>
          </a:xfrm>
          <a:prstGeom prst="rect">
            <a:avLst/>
          </a:prstGeom>
          <a:noFill/>
          <a:ln>
            <a:noFill/>
          </a:ln>
        </p:spPr>
      </p:pic>
      <p:sp>
        <p:nvSpPr>
          <p:cNvPr id="5" name="Rectangle 4"/>
          <p:cNvSpPr/>
          <p:nvPr/>
        </p:nvSpPr>
        <p:spPr>
          <a:xfrm>
            <a:off x="3649817" y="393468"/>
            <a:ext cx="1844375" cy="769441"/>
          </a:xfrm>
          <a:prstGeom prst="rect">
            <a:avLst/>
          </a:prstGeom>
          <a:noFill/>
        </p:spPr>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ULIRGs</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1664000" y="978138"/>
            <a:ext cx="5816015" cy="584776"/>
          </a:xfrm>
          <a:prstGeom prst="rect">
            <a:avLst/>
          </a:prstGeom>
          <a:noFill/>
        </p:spPr>
        <p:txBody>
          <a:bodyPr wrap="non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Ultra-Luminous Infrared Galaxies</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7" name="Group 6"/>
          <p:cNvGrpSpPr/>
          <p:nvPr/>
        </p:nvGrpSpPr>
        <p:grpSpPr>
          <a:xfrm>
            <a:off x="169330" y="6292336"/>
            <a:ext cx="2859960" cy="428134"/>
            <a:chOff x="273013" y="162468"/>
            <a:chExt cx="2859960" cy="428134"/>
          </a:xfrm>
        </p:grpSpPr>
        <p:sp>
          <p:nvSpPr>
            <p:cNvPr id="8" name="TextBox 7"/>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#12</a:t>
              </a:r>
              <a:endParaRPr lang="en-US" dirty="0">
                <a:solidFill>
                  <a:schemeClr val="accent3">
                    <a:lumMod val="75000"/>
                  </a:schemeClr>
                </a:solidFill>
              </a:endParaRPr>
            </a:p>
          </p:txBody>
        </p:sp>
        <p:pic>
          <p:nvPicPr>
            <p:cNvPr id="9" name="Picture 8" descr="AA002733.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Tree>
    <p:extLst>
      <p:ext uri="{BB962C8B-B14F-4D97-AF65-F5344CB8AC3E}">
        <p14:creationId xmlns:p14="http://schemas.microsoft.com/office/powerpoint/2010/main" xmlns="" val="87875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9330" y="6292336"/>
            <a:ext cx="2859960" cy="428134"/>
            <a:chOff x="273013" y="162468"/>
            <a:chExt cx="2859960" cy="428134"/>
          </a:xfrm>
        </p:grpSpPr>
        <p:sp>
          <p:nvSpPr>
            <p:cNvPr id="4" name="TextBox 3"/>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Detectives – #13</a:t>
              </a:r>
              <a:endParaRPr lang="en-US" dirty="0">
                <a:solidFill>
                  <a:schemeClr val="accent3">
                    <a:lumMod val="75000"/>
                  </a:schemeClr>
                </a:solidFill>
              </a:endParaRPr>
            </a:p>
          </p:txBody>
        </p:sp>
        <p:pic>
          <p:nvPicPr>
            <p:cNvPr id="5" name="Picture 4"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
        <p:nvSpPr>
          <p:cNvPr id="7" name="Rectangle 6"/>
          <p:cNvSpPr/>
          <p:nvPr/>
        </p:nvSpPr>
        <p:spPr>
          <a:xfrm>
            <a:off x="3564275" y="122997"/>
            <a:ext cx="2015471"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Arp 220</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Picture 7" descr="light detectives figures-02.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483155"/>
            <a:ext cx="9144000" cy="4427905"/>
          </a:xfrm>
          <a:prstGeom prst="rect">
            <a:avLst/>
          </a:prstGeom>
        </p:spPr>
      </p:pic>
    </p:spTree>
    <p:extLst>
      <p:ext uri="{BB962C8B-B14F-4D97-AF65-F5344CB8AC3E}">
        <p14:creationId xmlns:p14="http://schemas.microsoft.com/office/powerpoint/2010/main" xmlns="" val="1914712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330" y="6292336"/>
            <a:ext cx="2859960" cy="428134"/>
            <a:chOff x="273013" y="162468"/>
            <a:chExt cx="2859960" cy="428134"/>
          </a:xfrm>
        </p:grpSpPr>
        <p:sp>
          <p:nvSpPr>
            <p:cNvPr id="3" name="TextBox 2"/>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#14</a:t>
              </a:r>
              <a:endParaRPr lang="en-US" dirty="0">
                <a:solidFill>
                  <a:schemeClr val="accent3">
                    <a:lumMod val="75000"/>
                  </a:schemeClr>
                </a:solidFill>
              </a:endParaRPr>
            </a:p>
          </p:txBody>
        </p:sp>
        <p:pic>
          <p:nvPicPr>
            <p:cNvPr id="4" name="Picture 3"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pic>
        <p:nvPicPr>
          <p:cNvPr id="1026" name="Picture 2" descr="C:\Users\kyle\Desktop\LightDetectives\ULIRG3_FC.JPG"/>
          <p:cNvPicPr>
            <a:picLocks noChangeAspect="1" noChangeArrowheads="1"/>
          </p:cNvPicPr>
          <p:nvPr/>
        </p:nvPicPr>
        <p:blipFill>
          <a:blip r:embed="rId4"/>
          <a:srcRect/>
          <a:stretch>
            <a:fillRect/>
          </a:stretch>
        </p:blipFill>
        <p:spPr bwMode="auto">
          <a:xfrm>
            <a:off x="634976" y="230633"/>
            <a:ext cx="6005156" cy="5999470"/>
          </a:xfrm>
          <a:prstGeom prst="rect">
            <a:avLst/>
          </a:prstGeom>
          <a:noFill/>
        </p:spPr>
      </p:pic>
      <p:sp>
        <p:nvSpPr>
          <p:cNvPr id="7" name="TextBox 6"/>
          <p:cNvSpPr txBox="1"/>
          <p:nvPr/>
        </p:nvSpPr>
        <p:spPr>
          <a:xfrm>
            <a:off x="6892907" y="1069675"/>
            <a:ext cx="2094219" cy="3570208"/>
          </a:xfrm>
          <a:prstGeom prst="rect">
            <a:avLst/>
          </a:prstGeom>
          <a:noFill/>
        </p:spPr>
        <p:txBody>
          <a:bodyPr wrap="square" rtlCol="0">
            <a:spAutoFit/>
          </a:bodyPr>
          <a:lstStyle/>
          <a:p>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Finder Chart</a:t>
            </a:r>
          </a:p>
          <a:p>
            <a:endParaRPr lang="en-US" dirty="0"/>
          </a:p>
          <a:p>
            <a:pPr marL="285750" indent="-285750">
              <a:buFont typeface="Arial"/>
              <a:buChar char="•"/>
            </a:pPr>
            <a:r>
              <a:rPr lang="en-US" dirty="0" smtClean="0"/>
              <a:t>A finder chart shows you where to find objects in the sky.</a:t>
            </a:r>
          </a:p>
          <a:p>
            <a:pPr marL="285750" indent="-285750">
              <a:buFont typeface="Arial"/>
              <a:buChar char="•"/>
            </a:pPr>
            <a:endParaRPr lang="en-US" dirty="0"/>
          </a:p>
          <a:p>
            <a:pPr marL="285750" indent="-285750">
              <a:buFont typeface="Arial"/>
              <a:buChar char="•"/>
            </a:pPr>
            <a:r>
              <a:rPr lang="en-US" dirty="0" smtClean="0"/>
              <a:t>The same objects will appear in each of the WISE images you download.</a:t>
            </a:r>
            <a:endParaRPr lang="en-US" dirty="0"/>
          </a:p>
        </p:txBody>
      </p:sp>
    </p:spTree>
    <p:extLst>
      <p:ext uri="{BB962C8B-B14F-4D97-AF65-F5344CB8AC3E}">
        <p14:creationId xmlns:p14="http://schemas.microsoft.com/office/powerpoint/2010/main" xmlns="" val="189726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330" y="6292336"/>
            <a:ext cx="2859960" cy="428134"/>
            <a:chOff x="273013" y="162468"/>
            <a:chExt cx="2859960" cy="428134"/>
          </a:xfrm>
        </p:grpSpPr>
        <p:sp>
          <p:nvSpPr>
            <p:cNvPr id="3" name="TextBox 2"/>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#15</a:t>
              </a:r>
              <a:endParaRPr lang="en-US" dirty="0">
                <a:solidFill>
                  <a:schemeClr val="accent3">
                    <a:lumMod val="75000"/>
                  </a:schemeClr>
                </a:solidFill>
              </a:endParaRPr>
            </a:p>
          </p:txBody>
        </p:sp>
        <p:pic>
          <p:nvPicPr>
            <p:cNvPr id="4" name="Picture 3"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graphicFrame>
        <p:nvGraphicFramePr>
          <p:cNvPr id="8" name="Chart 7"/>
          <p:cNvGraphicFramePr/>
          <p:nvPr/>
        </p:nvGraphicFramePr>
        <p:xfrm>
          <a:off x="457200" y="621102"/>
          <a:ext cx="8220974" cy="5486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89726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330" y="6292336"/>
            <a:ext cx="2859960" cy="428134"/>
            <a:chOff x="273013" y="162468"/>
            <a:chExt cx="2859960" cy="428134"/>
          </a:xfrm>
        </p:grpSpPr>
        <p:sp>
          <p:nvSpPr>
            <p:cNvPr id="3" name="TextBox 2"/>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#16</a:t>
              </a:r>
              <a:endParaRPr lang="en-US" dirty="0">
                <a:solidFill>
                  <a:schemeClr val="accent3">
                    <a:lumMod val="75000"/>
                  </a:schemeClr>
                </a:solidFill>
              </a:endParaRPr>
            </a:p>
          </p:txBody>
        </p:sp>
        <p:pic>
          <p:nvPicPr>
            <p:cNvPr id="4" name="Picture 3"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
        <p:nvSpPr>
          <p:cNvPr id="6" name="Rectangle 5"/>
          <p:cNvSpPr/>
          <p:nvPr/>
        </p:nvSpPr>
        <p:spPr>
          <a:xfrm>
            <a:off x="2026308" y="31848"/>
            <a:ext cx="4253213"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WISE color image</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50" name="Picture 2" descr="C:\Users\kyle\Desktop\LightDetectives\RGB-Composed Image.jpg"/>
          <p:cNvPicPr>
            <a:picLocks noChangeAspect="1" noChangeArrowheads="1"/>
          </p:cNvPicPr>
          <p:nvPr/>
        </p:nvPicPr>
        <p:blipFill>
          <a:blip r:embed="rId4"/>
          <a:srcRect/>
          <a:stretch>
            <a:fillRect/>
          </a:stretch>
        </p:blipFill>
        <p:spPr bwMode="auto">
          <a:xfrm>
            <a:off x="1392072" y="801289"/>
            <a:ext cx="5524913" cy="5524913"/>
          </a:xfrm>
          <a:prstGeom prst="rect">
            <a:avLst/>
          </a:prstGeom>
          <a:noFill/>
        </p:spPr>
      </p:pic>
    </p:spTree>
    <p:extLst>
      <p:ext uri="{BB962C8B-B14F-4D97-AF65-F5344CB8AC3E}">
        <p14:creationId xmlns:p14="http://schemas.microsoft.com/office/powerpoint/2010/main" xmlns="" val="2296941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330" y="6292336"/>
            <a:ext cx="2859960" cy="428134"/>
            <a:chOff x="273013" y="162468"/>
            <a:chExt cx="2859960" cy="428134"/>
          </a:xfrm>
        </p:grpSpPr>
        <p:sp>
          <p:nvSpPr>
            <p:cNvPr id="3" name="TextBox 2"/>
            <p:cNvSpPr txBox="1"/>
            <p:nvPr/>
          </p:nvSpPr>
          <p:spPr>
            <a:xfrm>
              <a:off x="886909" y="162468"/>
              <a:ext cx="224606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#17</a:t>
              </a:r>
              <a:endParaRPr lang="en-US" dirty="0">
                <a:solidFill>
                  <a:schemeClr val="accent3">
                    <a:lumMod val="75000"/>
                  </a:schemeClr>
                </a:solidFill>
              </a:endParaRPr>
            </a:p>
          </p:txBody>
        </p:sp>
        <p:pic>
          <p:nvPicPr>
            <p:cNvPr id="4" name="Picture 3"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
        <p:nvSpPr>
          <p:cNvPr id="6" name="Rectangle 5"/>
          <p:cNvSpPr/>
          <p:nvPr/>
        </p:nvSpPr>
        <p:spPr>
          <a:xfrm>
            <a:off x="2034773" y="31848"/>
            <a:ext cx="4253213"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WISE color image</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50" name="Picture 2" descr="C:\Users\kyle\Desktop\LightDetectives\RGB-Composed Image.jpg"/>
          <p:cNvPicPr>
            <a:picLocks noChangeAspect="1" noChangeArrowheads="1"/>
          </p:cNvPicPr>
          <p:nvPr/>
        </p:nvPicPr>
        <p:blipFill>
          <a:blip r:embed="rId4"/>
          <a:srcRect/>
          <a:stretch>
            <a:fillRect/>
          </a:stretch>
        </p:blipFill>
        <p:spPr bwMode="auto">
          <a:xfrm>
            <a:off x="1392072" y="801289"/>
            <a:ext cx="5524913" cy="5524913"/>
          </a:xfrm>
          <a:prstGeom prst="rect">
            <a:avLst/>
          </a:prstGeom>
          <a:noFill/>
        </p:spPr>
      </p:pic>
      <p:sp>
        <p:nvSpPr>
          <p:cNvPr id="8" name="Rectangle 7"/>
          <p:cNvSpPr/>
          <p:nvPr/>
        </p:nvSpPr>
        <p:spPr>
          <a:xfrm>
            <a:off x="3877056" y="3291840"/>
            <a:ext cx="164592" cy="164592"/>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877056" y="1385321"/>
            <a:ext cx="1361694" cy="1906519"/>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877056" y="3456432"/>
            <a:ext cx="602802" cy="1467993"/>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3074" name="Picture 2" descr="C:\Users\kyle\Desktop\ULIRG3Hubble.JPG"/>
          <p:cNvPicPr>
            <a:picLocks noChangeAspect="1" noChangeArrowheads="1"/>
          </p:cNvPicPr>
          <p:nvPr/>
        </p:nvPicPr>
        <p:blipFill>
          <a:blip r:embed="rId5"/>
          <a:srcRect/>
          <a:stretch>
            <a:fillRect/>
          </a:stretch>
        </p:blipFill>
        <p:spPr bwMode="auto">
          <a:xfrm rot="729520">
            <a:off x="4820126" y="1726276"/>
            <a:ext cx="3622857" cy="3616956"/>
          </a:xfrm>
          <a:prstGeom prst="rect">
            <a:avLst/>
          </a:prstGeom>
          <a:noFill/>
          <a:ln w="12700">
            <a:solidFill>
              <a:schemeClr val="bg1"/>
            </a:solidFill>
          </a:ln>
        </p:spPr>
      </p:pic>
      <p:sp>
        <p:nvSpPr>
          <p:cNvPr id="21" name="Rectangle 20"/>
          <p:cNvSpPr/>
          <p:nvPr/>
        </p:nvSpPr>
        <p:spPr>
          <a:xfrm>
            <a:off x="7209556" y="928443"/>
            <a:ext cx="1720343" cy="1013226"/>
          </a:xfrm>
          <a:prstGeom prst="rect">
            <a:avLst/>
          </a:prstGeom>
          <a:noFill/>
        </p:spPr>
        <p:txBody>
          <a:bodyPr wrap="none" lIns="91440" tIns="45720" rIns="91440" bIns="45720">
            <a:spAutoFit/>
          </a:bodyPr>
          <a:lstStyle/>
          <a:p>
            <a:pPr algn="ctr">
              <a:lnSpc>
                <a:spcPts val="3500"/>
              </a:lnSpc>
            </a:pP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Hubble</a:t>
            </a:r>
          </a:p>
          <a:p>
            <a:pPr algn="ctr">
              <a:lnSpc>
                <a:spcPts val="3500"/>
              </a:lnSpc>
            </a:pP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image</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TextBox 21"/>
          <p:cNvSpPr txBox="1"/>
          <p:nvPr/>
        </p:nvSpPr>
        <p:spPr>
          <a:xfrm>
            <a:off x="1632089" y="4342598"/>
            <a:ext cx="3128262" cy="1569660"/>
          </a:xfrm>
          <a:prstGeom prst="rect">
            <a:avLst/>
          </a:prstGeom>
          <a:noFill/>
        </p:spPr>
        <p:txBody>
          <a:bodyPr wrap="square" rtlCol="0">
            <a:spAutoFit/>
          </a:bodyPr>
          <a:lstStyle/>
          <a:p>
            <a:r>
              <a:rPr lang="en-US" sz="3200" b="1" dirty="0" smtClean="0">
                <a:ln w="12700">
                  <a:solidFill>
                    <a:schemeClr val="tx1">
                      <a:lumMod val="95000"/>
                      <a:lumOff val="5000"/>
                    </a:schemeClr>
                  </a:solidFill>
                  <a:prstDash val="solid"/>
                </a:ln>
                <a:solidFill>
                  <a:srgbClr val="FF6600"/>
                </a:solidFill>
                <a:effectLst>
                  <a:outerShdw blurRad="41275" dist="20320" dir="1800000" algn="tl" rotWithShape="0">
                    <a:srgbClr val="000000">
                      <a:alpha val="40000"/>
                    </a:srgbClr>
                  </a:outerShdw>
                </a:effectLst>
              </a:rPr>
              <a:t>ULIRG </a:t>
            </a:r>
          </a:p>
          <a:p>
            <a:r>
              <a:rPr lang="en-US" sz="3200" b="1" dirty="0" smtClean="0">
                <a:ln w="12700">
                  <a:solidFill>
                    <a:schemeClr val="tx1">
                      <a:lumMod val="95000"/>
                      <a:lumOff val="5000"/>
                    </a:schemeClr>
                  </a:solidFill>
                  <a:prstDash val="solid"/>
                </a:ln>
                <a:solidFill>
                  <a:srgbClr val="FF6600"/>
                </a:solidFill>
                <a:effectLst>
                  <a:outerShdw blurRad="41275" dist="20320" dir="1800000" algn="tl" rotWithShape="0">
                    <a:srgbClr val="000000">
                      <a:alpha val="40000"/>
                    </a:srgbClr>
                  </a:outerShdw>
                </a:effectLst>
              </a:rPr>
              <a:t>created by two merging galaxies!</a:t>
            </a:r>
            <a:endParaRPr lang="en-US" sz="3200" b="1" dirty="0">
              <a:ln w="12700">
                <a:solidFill>
                  <a:schemeClr val="tx1">
                    <a:lumMod val="95000"/>
                    <a:lumOff val="5000"/>
                  </a:schemeClr>
                </a:solidFill>
                <a:prstDash val="solid"/>
              </a:ln>
              <a:solidFill>
                <a:srgbClr val="FF6600"/>
              </a:solidFill>
              <a:effectLst>
                <a:outerShdw blurRad="41275" dist="20320" dir="1800000" algn="tl" rotWithShape="0">
                  <a:srgbClr val="000000">
                    <a:alpha val="40000"/>
                  </a:srgbClr>
                </a:outerShdw>
              </a:effectLst>
            </a:endParaRPr>
          </a:p>
        </p:txBody>
      </p:sp>
      <p:sp>
        <p:nvSpPr>
          <p:cNvPr id="23" name="Up Arrow 22"/>
          <p:cNvSpPr/>
          <p:nvPr/>
        </p:nvSpPr>
        <p:spPr>
          <a:xfrm rot="2941717">
            <a:off x="3141423" y="3372941"/>
            <a:ext cx="215660" cy="1157524"/>
          </a:xfrm>
          <a:prstGeom prst="upArrow">
            <a:avLst/>
          </a:prstGeom>
          <a:gradFill flip="none" rotWithShape="1">
            <a:gsLst>
              <a:gs pos="0">
                <a:srgbClr val="FF3300">
                  <a:tint val="66000"/>
                  <a:satMod val="160000"/>
                  <a:shade val="30000"/>
                  <a:satMod val="115000"/>
                </a:srgbClr>
              </a:gs>
              <a:gs pos="50000">
                <a:srgbClr val="FF3300">
                  <a:tint val="66000"/>
                  <a:satMod val="160000"/>
                  <a:shade val="67500"/>
                  <a:satMod val="115000"/>
                </a:srgbClr>
              </a:gs>
              <a:gs pos="100000">
                <a:srgbClr val="FF3300">
                  <a:tint val="66000"/>
                  <a:satMod val="160000"/>
                  <a:shade val="100000"/>
                  <a:satMod val="115000"/>
                </a:srgbClr>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96941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9506" y="1539603"/>
            <a:ext cx="8062920" cy="4556390"/>
            <a:chOff x="489506" y="1150144"/>
            <a:chExt cx="8062920" cy="4556390"/>
          </a:xfrm>
        </p:grpSpPr>
        <p:pic>
          <p:nvPicPr>
            <p:cNvPr id="5" name="Picture 4"/>
            <p:cNvPicPr/>
            <p:nvPr/>
          </p:nvPicPr>
          <p:blipFill>
            <a:blip r:embed="rId3">
              <a:extLst>
                <a:ext uri="{28A0092B-C50C-407E-A947-70E740481C1C}">
                  <a14:useLocalDpi xmlns:a14="http://schemas.microsoft.com/office/drawing/2010/main" xmlns="" val="0"/>
                </a:ext>
              </a:extLst>
            </a:blip>
            <a:srcRect/>
            <a:stretch>
              <a:fillRect/>
            </a:stretch>
          </p:blipFill>
          <p:spPr bwMode="auto">
            <a:xfrm>
              <a:off x="489506" y="1150144"/>
              <a:ext cx="8062920" cy="4556390"/>
            </a:xfrm>
            <a:prstGeom prst="rect">
              <a:avLst/>
            </a:prstGeom>
            <a:noFill/>
            <a:ln>
              <a:noFill/>
            </a:ln>
          </p:spPr>
        </p:pic>
        <p:sp>
          <p:nvSpPr>
            <p:cNvPr id="7" name="TextBox 6"/>
            <p:cNvSpPr txBox="1"/>
            <p:nvPr/>
          </p:nvSpPr>
          <p:spPr>
            <a:xfrm>
              <a:off x="1303867" y="1608667"/>
              <a:ext cx="1336348" cy="369332"/>
            </a:xfrm>
            <a:prstGeom prst="rect">
              <a:avLst/>
            </a:prstGeom>
            <a:noFill/>
          </p:spPr>
          <p:txBody>
            <a:bodyPr wrap="none" rtlCol="0">
              <a:spAutoFit/>
            </a:bodyPr>
            <a:lstStyle/>
            <a:p>
              <a:r>
                <a:rPr lang="en-US" dirty="0" smtClean="0">
                  <a:solidFill>
                    <a:srgbClr val="FFFF00"/>
                  </a:solidFill>
                </a:rPr>
                <a:t>Limb of Sun</a:t>
              </a:r>
              <a:endParaRPr lang="en-US" dirty="0">
                <a:solidFill>
                  <a:srgbClr val="FFFF00"/>
                </a:solidFill>
              </a:endParaRPr>
            </a:p>
          </p:txBody>
        </p:sp>
        <p:sp>
          <p:nvSpPr>
            <p:cNvPr id="8" name="TextBox 7"/>
            <p:cNvSpPr txBox="1"/>
            <p:nvPr/>
          </p:nvSpPr>
          <p:spPr>
            <a:xfrm>
              <a:off x="1396342" y="4285734"/>
              <a:ext cx="1945890" cy="369332"/>
            </a:xfrm>
            <a:prstGeom prst="rect">
              <a:avLst/>
            </a:prstGeom>
            <a:noFill/>
          </p:spPr>
          <p:txBody>
            <a:bodyPr wrap="none" rtlCol="0">
              <a:spAutoFit/>
            </a:bodyPr>
            <a:lstStyle/>
            <a:p>
              <a:r>
                <a:rPr lang="en-US" dirty="0" smtClean="0">
                  <a:solidFill>
                    <a:schemeClr val="accent6">
                      <a:lumMod val="75000"/>
                    </a:schemeClr>
                  </a:solidFill>
                </a:rPr>
                <a:t>Very low mass star</a:t>
              </a:r>
              <a:endParaRPr lang="en-US" dirty="0">
                <a:solidFill>
                  <a:schemeClr val="accent6">
                    <a:lumMod val="75000"/>
                  </a:schemeClr>
                </a:solidFill>
              </a:endParaRPr>
            </a:p>
          </p:txBody>
        </p:sp>
        <p:sp>
          <p:nvSpPr>
            <p:cNvPr id="9" name="TextBox 8"/>
            <p:cNvSpPr txBox="1"/>
            <p:nvPr/>
          </p:nvSpPr>
          <p:spPr>
            <a:xfrm>
              <a:off x="3291433" y="2219867"/>
              <a:ext cx="1402948" cy="369332"/>
            </a:xfrm>
            <a:prstGeom prst="rect">
              <a:avLst/>
            </a:prstGeom>
            <a:noFill/>
          </p:spPr>
          <p:txBody>
            <a:bodyPr wrap="none" rtlCol="0">
              <a:spAutoFit/>
            </a:bodyPr>
            <a:lstStyle/>
            <a:p>
              <a:r>
                <a:rPr lang="en-US" dirty="0" smtClean="0">
                  <a:solidFill>
                    <a:srgbClr val="FF0000"/>
                  </a:solidFill>
                </a:rPr>
                <a:t>Brown dwarf</a:t>
              </a:r>
              <a:endParaRPr lang="en-US" dirty="0">
                <a:solidFill>
                  <a:srgbClr val="FF0000"/>
                </a:solidFill>
              </a:endParaRPr>
            </a:p>
          </p:txBody>
        </p:sp>
        <p:sp>
          <p:nvSpPr>
            <p:cNvPr id="10" name="TextBox 9"/>
            <p:cNvSpPr txBox="1"/>
            <p:nvPr/>
          </p:nvSpPr>
          <p:spPr>
            <a:xfrm>
              <a:off x="5033046" y="2219867"/>
              <a:ext cx="1402948" cy="369332"/>
            </a:xfrm>
            <a:prstGeom prst="rect">
              <a:avLst/>
            </a:prstGeom>
            <a:noFill/>
          </p:spPr>
          <p:txBody>
            <a:bodyPr wrap="none" rtlCol="0">
              <a:spAutoFit/>
            </a:bodyPr>
            <a:lstStyle/>
            <a:p>
              <a:r>
                <a:rPr lang="en-US" dirty="0" smtClean="0">
                  <a:solidFill>
                    <a:schemeClr val="accent2">
                      <a:lumMod val="75000"/>
                    </a:schemeClr>
                  </a:solidFill>
                </a:rPr>
                <a:t>Brown dwarf</a:t>
              </a:r>
              <a:endParaRPr lang="en-US" dirty="0">
                <a:solidFill>
                  <a:schemeClr val="accent2">
                    <a:lumMod val="75000"/>
                  </a:schemeClr>
                </a:solidFill>
              </a:endParaRPr>
            </a:p>
          </p:txBody>
        </p:sp>
        <p:sp>
          <p:nvSpPr>
            <p:cNvPr id="11" name="TextBox 10"/>
            <p:cNvSpPr txBox="1"/>
            <p:nvPr/>
          </p:nvSpPr>
          <p:spPr>
            <a:xfrm>
              <a:off x="6796632" y="4285734"/>
              <a:ext cx="826443" cy="369332"/>
            </a:xfrm>
            <a:prstGeom prst="rect">
              <a:avLst/>
            </a:prstGeom>
            <a:noFill/>
          </p:spPr>
          <p:txBody>
            <a:bodyPr wrap="none" rtlCol="0">
              <a:spAutoFit/>
            </a:bodyPr>
            <a:lstStyle/>
            <a:p>
              <a:r>
                <a:rPr lang="en-US" dirty="0" smtClean="0">
                  <a:solidFill>
                    <a:schemeClr val="bg1">
                      <a:lumMod val="50000"/>
                    </a:schemeClr>
                  </a:solidFill>
                </a:rPr>
                <a:t>Jupiter</a:t>
              </a:r>
              <a:endParaRPr lang="en-US" dirty="0">
                <a:solidFill>
                  <a:schemeClr val="bg1">
                    <a:lumMod val="50000"/>
                  </a:schemeClr>
                </a:solidFill>
              </a:endParaRPr>
            </a:p>
          </p:txBody>
        </p:sp>
      </p:grpSp>
      <p:sp>
        <p:nvSpPr>
          <p:cNvPr id="12" name="Rectangle 11"/>
          <p:cNvSpPr/>
          <p:nvPr/>
        </p:nvSpPr>
        <p:spPr>
          <a:xfrm>
            <a:off x="2468792" y="393468"/>
            <a:ext cx="420642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Brown dwarfs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6" name="Group 15"/>
          <p:cNvGrpSpPr/>
          <p:nvPr/>
        </p:nvGrpSpPr>
        <p:grpSpPr>
          <a:xfrm>
            <a:off x="169330" y="6292336"/>
            <a:ext cx="2743956" cy="428134"/>
            <a:chOff x="273013" y="162468"/>
            <a:chExt cx="2743956" cy="428134"/>
          </a:xfrm>
        </p:grpSpPr>
        <p:sp>
          <p:nvSpPr>
            <p:cNvPr id="14" name="TextBox 13"/>
            <p:cNvSpPr txBox="1"/>
            <p:nvPr/>
          </p:nvSpPr>
          <p:spPr>
            <a:xfrm>
              <a:off x="886909" y="162468"/>
              <a:ext cx="2130060"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#2</a:t>
              </a:r>
              <a:endParaRPr lang="en-US" dirty="0">
                <a:solidFill>
                  <a:schemeClr val="accent3">
                    <a:lumMod val="75000"/>
                  </a:schemeClr>
                </a:solidFill>
              </a:endParaRPr>
            </a:p>
          </p:txBody>
        </p:sp>
        <p:pic>
          <p:nvPicPr>
            <p:cNvPr id="15" name="Picture 14" descr="AA002733.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Tree>
    <p:extLst>
      <p:ext uri="{BB962C8B-B14F-4D97-AF65-F5344CB8AC3E}">
        <p14:creationId xmlns:p14="http://schemas.microsoft.com/office/powerpoint/2010/main" xmlns="" val="2118982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150936" y="0"/>
            <a:ext cx="6858000" cy="6858000"/>
          </a:xfrm>
          <a:prstGeom prst="rect">
            <a:avLst/>
          </a:prstGeom>
          <a:noFill/>
          <a:ln>
            <a:noFill/>
          </a:ln>
        </p:spPr>
      </p:pic>
      <p:sp>
        <p:nvSpPr>
          <p:cNvPr id="4" name="Rectangle 3"/>
          <p:cNvSpPr/>
          <p:nvPr/>
        </p:nvSpPr>
        <p:spPr>
          <a:xfrm>
            <a:off x="1273906" y="122997"/>
            <a:ext cx="6596202"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is the brown dwarf?</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6" name="Group 5"/>
          <p:cNvGrpSpPr/>
          <p:nvPr/>
        </p:nvGrpSpPr>
        <p:grpSpPr>
          <a:xfrm>
            <a:off x="169330" y="6292336"/>
            <a:ext cx="2742940" cy="428134"/>
            <a:chOff x="273013" y="162468"/>
            <a:chExt cx="2742940" cy="428134"/>
          </a:xfrm>
        </p:grpSpPr>
        <p:sp>
          <p:nvSpPr>
            <p:cNvPr id="7" name="TextBox 6"/>
            <p:cNvSpPr txBox="1"/>
            <p:nvPr/>
          </p:nvSpPr>
          <p:spPr>
            <a:xfrm>
              <a:off x="886909" y="162468"/>
              <a:ext cx="212904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#3</a:t>
              </a:r>
              <a:endParaRPr lang="en-US" dirty="0">
                <a:solidFill>
                  <a:schemeClr val="accent3">
                    <a:lumMod val="75000"/>
                  </a:schemeClr>
                </a:solidFill>
              </a:endParaRPr>
            </a:p>
          </p:txBody>
        </p:sp>
        <p:pic>
          <p:nvPicPr>
            <p:cNvPr id="8" name="Picture 7" descr="AA002733.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Tree>
    <p:extLst>
      <p:ext uri="{BB962C8B-B14F-4D97-AF65-F5344CB8AC3E}">
        <p14:creationId xmlns:p14="http://schemas.microsoft.com/office/powerpoint/2010/main" xmlns="" val="8815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6644" y="122997"/>
            <a:ext cx="5670743" cy="1446550"/>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How do astronomers</a:t>
            </a:r>
          </a:p>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know what they know?</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Box 3"/>
          <p:cNvSpPr txBox="1"/>
          <p:nvPr/>
        </p:nvSpPr>
        <p:spPr>
          <a:xfrm>
            <a:off x="783226" y="6292336"/>
            <a:ext cx="2129044" cy="369332"/>
          </a:xfrm>
          <a:prstGeom prst="rect">
            <a:avLst/>
          </a:prstGeom>
          <a:noFill/>
        </p:spPr>
        <p:txBody>
          <a:bodyPr wrap="none" rtlCol="0">
            <a:spAutoFit/>
          </a:bodyPr>
          <a:lstStyle/>
          <a:p>
            <a:r>
              <a:rPr lang="en-US" dirty="0" smtClean="0">
                <a:solidFill>
                  <a:schemeClr val="accent3">
                    <a:lumMod val="75000"/>
                  </a:schemeClr>
                </a:solidFill>
              </a:rPr>
              <a:t>Light Detectives – #4</a:t>
            </a:r>
            <a:endParaRPr lang="en-US" dirty="0">
              <a:solidFill>
                <a:schemeClr val="accent3">
                  <a:lumMod val="75000"/>
                </a:schemeClr>
              </a:solidFill>
            </a:endParaRPr>
          </a:p>
        </p:txBody>
      </p:sp>
      <p:pic>
        <p:nvPicPr>
          <p:cNvPr id="5" name="Picture 4"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9330" y="6326202"/>
            <a:ext cx="630829" cy="394268"/>
          </a:xfrm>
          <a:prstGeom prst="rect">
            <a:avLst/>
          </a:prstGeom>
        </p:spPr>
      </p:pic>
      <p:graphicFrame>
        <p:nvGraphicFramePr>
          <p:cNvPr id="6" name="Chart 5"/>
          <p:cNvGraphicFramePr/>
          <p:nvPr/>
        </p:nvGraphicFramePr>
        <p:xfrm>
          <a:off x="520995" y="1397000"/>
          <a:ext cx="8080745" cy="404687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83226" y="5443870"/>
            <a:ext cx="2406541" cy="584775"/>
          </a:xfrm>
          <a:prstGeom prst="rect">
            <a:avLst/>
          </a:prstGeom>
          <a:noFill/>
        </p:spPr>
        <p:txBody>
          <a:bodyPr wrap="square" rtlCol="0">
            <a:spAutoFit/>
          </a:bodyPr>
          <a:lstStyle/>
          <a:p>
            <a:r>
              <a:rPr lang="en-US" sz="3200" b="1" dirty="0" smtClean="0">
                <a:solidFill>
                  <a:srgbClr val="070797"/>
                </a:solidFill>
              </a:rPr>
              <a:t>Regular Stars</a:t>
            </a:r>
            <a:endParaRPr lang="en-US" sz="3200" b="1" dirty="0">
              <a:solidFill>
                <a:srgbClr val="070797"/>
              </a:solidFill>
            </a:endParaRPr>
          </a:p>
        </p:txBody>
      </p:sp>
      <p:sp>
        <p:nvSpPr>
          <p:cNvPr id="8" name="TextBox 7"/>
          <p:cNvSpPr txBox="1"/>
          <p:nvPr/>
        </p:nvSpPr>
        <p:spPr>
          <a:xfrm>
            <a:off x="3370521" y="5443870"/>
            <a:ext cx="4805916" cy="954107"/>
          </a:xfrm>
          <a:prstGeom prst="rect">
            <a:avLst/>
          </a:prstGeom>
          <a:noFill/>
        </p:spPr>
        <p:txBody>
          <a:bodyPr wrap="square" rtlCol="0">
            <a:spAutoFit/>
          </a:bodyPr>
          <a:lstStyle/>
          <a:p>
            <a:r>
              <a:rPr lang="en-US" sz="3200" b="1" dirty="0" smtClean="0">
                <a:solidFill>
                  <a:srgbClr val="138716"/>
                </a:solidFill>
              </a:rPr>
              <a:t>Brown Dwarfs</a:t>
            </a:r>
          </a:p>
          <a:p>
            <a:r>
              <a:rPr lang="en-US" sz="2400" b="1" dirty="0" smtClean="0">
                <a:solidFill>
                  <a:srgbClr val="138716"/>
                </a:solidFill>
              </a:rPr>
              <a:t>(more green [W2], less blue [W1])</a:t>
            </a:r>
            <a:endParaRPr lang="en-US" sz="2400" b="1" dirty="0">
              <a:solidFill>
                <a:srgbClr val="138716"/>
              </a:solidFill>
            </a:endParaRPr>
          </a:p>
        </p:txBody>
      </p:sp>
    </p:spTree>
    <p:extLst>
      <p:ext uri="{BB962C8B-B14F-4D97-AF65-F5344CB8AC3E}">
        <p14:creationId xmlns:p14="http://schemas.microsoft.com/office/powerpoint/2010/main" xmlns="" val="2626647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150936" y="0"/>
            <a:ext cx="6858000" cy="6858000"/>
          </a:xfrm>
          <a:prstGeom prst="rect">
            <a:avLst/>
          </a:prstGeom>
          <a:noFill/>
          <a:ln>
            <a:noFill/>
          </a:ln>
        </p:spPr>
      </p:pic>
      <p:grpSp>
        <p:nvGrpSpPr>
          <p:cNvPr id="4" name="Group 3"/>
          <p:cNvGrpSpPr/>
          <p:nvPr/>
        </p:nvGrpSpPr>
        <p:grpSpPr>
          <a:xfrm>
            <a:off x="169330" y="6292336"/>
            <a:ext cx="2742940" cy="428134"/>
            <a:chOff x="273013" y="162468"/>
            <a:chExt cx="2742940" cy="428134"/>
          </a:xfrm>
        </p:grpSpPr>
        <p:sp>
          <p:nvSpPr>
            <p:cNvPr id="5" name="TextBox 4"/>
            <p:cNvSpPr txBox="1"/>
            <p:nvPr/>
          </p:nvSpPr>
          <p:spPr>
            <a:xfrm>
              <a:off x="886909" y="162468"/>
              <a:ext cx="212904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#5</a:t>
              </a:r>
              <a:endParaRPr lang="en-US" dirty="0">
                <a:solidFill>
                  <a:schemeClr val="accent3">
                    <a:lumMod val="75000"/>
                  </a:schemeClr>
                </a:solidFill>
              </a:endParaRPr>
            </a:p>
          </p:txBody>
        </p:sp>
        <p:pic>
          <p:nvPicPr>
            <p:cNvPr id="6" name="Picture 5" descr="AA002733.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
        <p:nvSpPr>
          <p:cNvPr id="7" name="Rectangle 6"/>
          <p:cNvSpPr/>
          <p:nvPr/>
        </p:nvSpPr>
        <p:spPr>
          <a:xfrm>
            <a:off x="1273906" y="122997"/>
            <a:ext cx="6596202"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is the brown dwarf?</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615397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150936" y="0"/>
            <a:ext cx="6858000" cy="6858000"/>
          </a:xfrm>
          <a:prstGeom prst="rect">
            <a:avLst/>
          </a:prstGeom>
          <a:noFill/>
          <a:ln>
            <a:noFill/>
          </a:ln>
        </p:spPr>
      </p:pic>
      <p:cxnSp>
        <p:nvCxnSpPr>
          <p:cNvPr id="7" name="Straight Arrow Connector 6"/>
          <p:cNvCxnSpPr/>
          <p:nvPr/>
        </p:nvCxnSpPr>
        <p:spPr>
          <a:xfrm flipH="1" flipV="1">
            <a:off x="4673600" y="3572933"/>
            <a:ext cx="795867" cy="897467"/>
          </a:xfrm>
          <a:prstGeom prst="straightConnector1">
            <a:avLst/>
          </a:prstGeom>
          <a:ln w="50800">
            <a:solidFill>
              <a:srgbClr val="FFFF00"/>
            </a:solidFill>
            <a:tailEnd type="arrow" w="lg"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69330" y="6292336"/>
            <a:ext cx="2742940" cy="428134"/>
            <a:chOff x="273013" y="162468"/>
            <a:chExt cx="2742940" cy="428134"/>
          </a:xfrm>
        </p:grpSpPr>
        <p:sp>
          <p:nvSpPr>
            <p:cNvPr id="9" name="TextBox 8"/>
            <p:cNvSpPr txBox="1"/>
            <p:nvPr/>
          </p:nvSpPr>
          <p:spPr>
            <a:xfrm>
              <a:off x="886909" y="162468"/>
              <a:ext cx="212904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#6</a:t>
              </a:r>
              <a:endParaRPr lang="en-US" dirty="0">
                <a:solidFill>
                  <a:schemeClr val="accent3">
                    <a:lumMod val="75000"/>
                  </a:schemeClr>
                </a:solidFill>
              </a:endParaRPr>
            </a:p>
          </p:txBody>
        </p:sp>
        <p:pic>
          <p:nvPicPr>
            <p:cNvPr id="10" name="Picture 9" descr="AA002733.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Tree>
    <p:extLst>
      <p:ext uri="{BB962C8B-B14F-4D97-AF65-F5344CB8AC3E}">
        <p14:creationId xmlns:p14="http://schemas.microsoft.com/office/powerpoint/2010/main" xmlns="" val="244145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30000" contrast="-30000"/>
            <a:extLst>
              <a:ext uri="{28A0092B-C50C-407E-A947-70E740481C1C}">
                <a14:useLocalDpi xmlns:a14="http://schemas.microsoft.com/office/drawing/2010/main" xmlns="" val="0"/>
              </a:ext>
            </a:extLst>
          </a:blip>
          <a:srcRect/>
          <a:stretch>
            <a:fillRect/>
          </a:stretch>
        </p:blipFill>
        <p:spPr bwMode="auto">
          <a:xfrm>
            <a:off x="1150936" y="0"/>
            <a:ext cx="6858000" cy="6858000"/>
          </a:xfrm>
          <a:prstGeom prst="rect">
            <a:avLst/>
          </a:prstGeom>
          <a:noFill/>
          <a:ln>
            <a:noFill/>
          </a:ln>
          <a:effectLst>
            <a:innerShdw blurRad="114300">
              <a:prstClr val="black"/>
            </a:innerShdw>
          </a:effectLst>
        </p:spPr>
      </p:pic>
      <p:grpSp>
        <p:nvGrpSpPr>
          <p:cNvPr id="2" name="Group 7"/>
          <p:cNvGrpSpPr/>
          <p:nvPr/>
        </p:nvGrpSpPr>
        <p:grpSpPr>
          <a:xfrm>
            <a:off x="169330" y="6292336"/>
            <a:ext cx="2742940" cy="428134"/>
            <a:chOff x="273013" y="162468"/>
            <a:chExt cx="2742940" cy="428134"/>
          </a:xfrm>
        </p:grpSpPr>
        <p:sp>
          <p:nvSpPr>
            <p:cNvPr id="9" name="TextBox 8"/>
            <p:cNvSpPr txBox="1"/>
            <p:nvPr/>
          </p:nvSpPr>
          <p:spPr>
            <a:xfrm>
              <a:off x="886909" y="162468"/>
              <a:ext cx="2129044" cy="369332"/>
            </a:xfrm>
            <a:prstGeom prst="rect">
              <a:avLst/>
            </a:prstGeom>
            <a:noFill/>
          </p:spPr>
          <p:txBody>
            <a:bodyPr wrap="none" rtlCol="0">
              <a:spAutoFit/>
            </a:bodyPr>
            <a:lstStyle/>
            <a:p>
              <a:r>
                <a:rPr lang="en-US" dirty="0" smtClean="0">
                  <a:solidFill>
                    <a:schemeClr val="accent3">
                      <a:lumMod val="75000"/>
                    </a:schemeClr>
                  </a:solidFill>
                </a:rPr>
                <a:t>Light </a:t>
              </a:r>
              <a:r>
                <a:rPr lang="en-US" dirty="0">
                  <a:solidFill>
                    <a:schemeClr val="accent3">
                      <a:lumMod val="75000"/>
                    </a:schemeClr>
                  </a:solidFill>
                </a:rPr>
                <a:t>Detectives – </a:t>
              </a:r>
              <a:r>
                <a:rPr lang="en-US" dirty="0" smtClean="0">
                  <a:solidFill>
                    <a:schemeClr val="accent3">
                      <a:lumMod val="75000"/>
                    </a:schemeClr>
                  </a:solidFill>
                </a:rPr>
                <a:t>#7</a:t>
              </a:r>
              <a:endParaRPr lang="en-US" dirty="0">
                <a:solidFill>
                  <a:schemeClr val="accent3">
                    <a:lumMod val="75000"/>
                  </a:schemeClr>
                </a:solidFill>
              </a:endParaRPr>
            </a:p>
          </p:txBody>
        </p:sp>
        <p:pic>
          <p:nvPicPr>
            <p:cNvPr id="10" name="Picture 9" descr="AA002733.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3013" y="196334"/>
              <a:ext cx="630829" cy="394268"/>
            </a:xfrm>
            <a:prstGeom prst="rect">
              <a:avLst/>
            </a:prstGeom>
          </p:spPr>
        </p:pic>
      </p:grpSp>
      <p:sp>
        <p:nvSpPr>
          <p:cNvPr id="8" name="TextBox 7"/>
          <p:cNvSpPr txBox="1"/>
          <p:nvPr/>
        </p:nvSpPr>
        <p:spPr>
          <a:xfrm>
            <a:off x="1150936" y="733647"/>
            <a:ext cx="6858000" cy="1200329"/>
          </a:xfrm>
          <a:prstGeom prst="rect">
            <a:avLst/>
          </a:prstGeom>
          <a:noFill/>
        </p:spPr>
        <p:txBody>
          <a:bodyPr wrap="square" rtlCol="0">
            <a:spAutoFit/>
          </a:bodyPr>
          <a:lstStyle/>
          <a:p>
            <a:pPr algn="ctr"/>
            <a:r>
              <a:rPr lang="en-US" sz="3600" b="1" dirty="0" smtClean="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Let’s find a brown dwarf more scientifically using real NASA data</a:t>
            </a:r>
            <a:endParaRPr lang="en-US" sz="3600" b="1" dirty="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1424764" y="2254102"/>
            <a:ext cx="6262576" cy="2862322"/>
          </a:xfrm>
          <a:prstGeom prst="rect">
            <a:avLst/>
          </a:prstGeom>
          <a:noFill/>
        </p:spPr>
        <p:txBody>
          <a:bodyPr wrap="square" rtlCol="0">
            <a:spAutoFit/>
          </a:bodyPr>
          <a:lstStyle/>
          <a:p>
            <a:pPr marL="742950" indent="-742950"/>
            <a:r>
              <a:rPr lang="en-US" sz="3600" b="1" dirty="0" smtClean="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The Process:</a:t>
            </a:r>
          </a:p>
          <a:p>
            <a:pPr marL="742950" indent="-742950">
              <a:buFont typeface="+mj-lt"/>
              <a:buAutoNum type="arabicPeriod"/>
            </a:pPr>
            <a:r>
              <a:rPr lang="en-US" sz="3600" b="1" dirty="0" smtClean="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Find and download the data</a:t>
            </a:r>
          </a:p>
          <a:p>
            <a:pPr marL="742950" indent="-742950">
              <a:buFont typeface="+mj-lt"/>
              <a:buAutoNum type="arabicPeriod"/>
            </a:pPr>
            <a:r>
              <a:rPr lang="en-US" sz="3600" b="1" dirty="0" smtClean="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Make measurements</a:t>
            </a:r>
          </a:p>
          <a:p>
            <a:pPr marL="742950" indent="-742950">
              <a:buFont typeface="+mj-lt"/>
              <a:buAutoNum type="arabicPeriod"/>
            </a:pPr>
            <a:r>
              <a:rPr lang="en-US" sz="3600" b="1" dirty="0" smtClean="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Plot and interpret the results</a:t>
            </a:r>
          </a:p>
        </p:txBody>
      </p:sp>
    </p:spTree>
    <p:extLst>
      <p:ext uri="{BB962C8B-B14F-4D97-AF65-F5344CB8AC3E}">
        <p14:creationId xmlns:p14="http://schemas.microsoft.com/office/powerpoint/2010/main" xmlns="" val="244145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77247" y="660400"/>
            <a:ext cx="2094219" cy="3570208"/>
          </a:xfrm>
          <a:prstGeom prst="rect">
            <a:avLst/>
          </a:prstGeom>
          <a:noFill/>
        </p:spPr>
        <p:txBody>
          <a:bodyPr wrap="square" rtlCol="0">
            <a:spAutoFit/>
          </a:bodyPr>
          <a:lstStyle/>
          <a:p>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Finder Chart</a:t>
            </a:r>
          </a:p>
          <a:p>
            <a:endParaRPr lang="en-US" dirty="0"/>
          </a:p>
          <a:p>
            <a:pPr marL="285750" indent="-285750">
              <a:buFont typeface="Arial"/>
              <a:buChar char="•"/>
            </a:pPr>
            <a:r>
              <a:rPr lang="en-US" dirty="0" smtClean="0"/>
              <a:t>A finder chart shows you where to find objects in the sky.</a:t>
            </a:r>
          </a:p>
          <a:p>
            <a:pPr marL="285750" indent="-285750">
              <a:buFont typeface="Arial"/>
              <a:buChar char="•"/>
            </a:pPr>
            <a:endParaRPr lang="en-US" dirty="0"/>
          </a:p>
          <a:p>
            <a:pPr marL="285750" indent="-285750">
              <a:buFont typeface="Arial"/>
              <a:buChar char="•"/>
            </a:pPr>
            <a:r>
              <a:rPr lang="en-US" dirty="0" smtClean="0"/>
              <a:t>The same objects will appear in each of the WISE images you download.</a:t>
            </a:r>
            <a:endParaRPr lang="en-US" dirty="0"/>
          </a:p>
        </p:txBody>
      </p:sp>
      <p:sp>
        <p:nvSpPr>
          <p:cNvPr id="6" name="TextBox 5"/>
          <p:cNvSpPr txBox="1"/>
          <p:nvPr/>
        </p:nvSpPr>
        <p:spPr>
          <a:xfrm>
            <a:off x="783226" y="6292336"/>
            <a:ext cx="2129044" cy="369332"/>
          </a:xfrm>
          <a:prstGeom prst="rect">
            <a:avLst/>
          </a:prstGeom>
          <a:noFill/>
        </p:spPr>
        <p:txBody>
          <a:bodyPr wrap="none" rtlCol="0">
            <a:spAutoFit/>
          </a:bodyPr>
          <a:lstStyle/>
          <a:p>
            <a:r>
              <a:rPr lang="en-US" dirty="0" smtClean="0">
                <a:solidFill>
                  <a:schemeClr val="accent3">
                    <a:lumMod val="75000"/>
                  </a:schemeClr>
                </a:solidFill>
              </a:rPr>
              <a:t>Light Detectives – #8</a:t>
            </a:r>
            <a:endParaRPr lang="en-US" dirty="0">
              <a:solidFill>
                <a:schemeClr val="accent3">
                  <a:lumMod val="75000"/>
                </a:schemeClr>
              </a:solidFill>
            </a:endParaRPr>
          </a:p>
        </p:txBody>
      </p:sp>
      <p:pic>
        <p:nvPicPr>
          <p:cNvPr id="8" name="Picture 7"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9330" y="6326202"/>
            <a:ext cx="630829" cy="394268"/>
          </a:xfrm>
          <a:prstGeom prst="rect">
            <a:avLst/>
          </a:prstGeom>
        </p:spPr>
      </p:pic>
      <p:pic>
        <p:nvPicPr>
          <p:cNvPr id="7" name="Picture 6" descr="Macintosh HD:Users:imaran:Desktop:pics:cse:BD finder chart - 04h23m33s.png"/>
          <p:cNvPicPr/>
          <p:nvPr/>
        </p:nvPicPr>
        <p:blipFill rotWithShape="1">
          <a:blip r:embed="rId4" cstate="print">
            <a:extLst>
              <a:ext uri="{28A0092B-C50C-407E-A947-70E740481C1C}">
                <a14:useLocalDpi xmlns:a14="http://schemas.microsoft.com/office/drawing/2010/main" xmlns="" val="0"/>
              </a:ext>
            </a:extLst>
          </a:blip>
          <a:srcRect l="553" t="186"/>
          <a:stretch/>
        </p:blipFill>
        <p:spPr bwMode="auto">
          <a:xfrm>
            <a:off x="783226" y="467832"/>
            <a:ext cx="5745165" cy="5824503"/>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67176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6644" y="122997"/>
            <a:ext cx="5670743" cy="1446550"/>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How do astronomers</a:t>
            </a:r>
          </a:p>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know what they know?</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Box 3"/>
          <p:cNvSpPr txBox="1"/>
          <p:nvPr/>
        </p:nvSpPr>
        <p:spPr>
          <a:xfrm>
            <a:off x="783226" y="6292336"/>
            <a:ext cx="2129044" cy="369332"/>
          </a:xfrm>
          <a:prstGeom prst="rect">
            <a:avLst/>
          </a:prstGeom>
          <a:noFill/>
        </p:spPr>
        <p:txBody>
          <a:bodyPr wrap="none" rtlCol="0">
            <a:spAutoFit/>
          </a:bodyPr>
          <a:lstStyle/>
          <a:p>
            <a:r>
              <a:rPr lang="en-US" dirty="0" smtClean="0">
                <a:solidFill>
                  <a:schemeClr val="accent3">
                    <a:lumMod val="75000"/>
                  </a:schemeClr>
                </a:solidFill>
              </a:rPr>
              <a:t>Light Detectives – #9</a:t>
            </a:r>
            <a:endParaRPr lang="en-US" dirty="0">
              <a:solidFill>
                <a:schemeClr val="accent3">
                  <a:lumMod val="75000"/>
                </a:schemeClr>
              </a:solidFill>
            </a:endParaRPr>
          </a:p>
        </p:txBody>
      </p:sp>
      <p:pic>
        <p:nvPicPr>
          <p:cNvPr id="5" name="Picture 4" descr="AA0027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9330" y="6326202"/>
            <a:ext cx="630829" cy="394268"/>
          </a:xfrm>
          <a:prstGeom prst="rect">
            <a:avLst/>
          </a:prstGeom>
        </p:spPr>
      </p:pic>
      <p:graphicFrame>
        <p:nvGraphicFramePr>
          <p:cNvPr id="6" name="Chart 5"/>
          <p:cNvGraphicFramePr/>
          <p:nvPr/>
        </p:nvGraphicFramePr>
        <p:xfrm>
          <a:off x="520995" y="1397000"/>
          <a:ext cx="8080745" cy="404687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83226" y="5443870"/>
            <a:ext cx="2406541" cy="584775"/>
          </a:xfrm>
          <a:prstGeom prst="rect">
            <a:avLst/>
          </a:prstGeom>
          <a:noFill/>
        </p:spPr>
        <p:txBody>
          <a:bodyPr wrap="square" rtlCol="0">
            <a:spAutoFit/>
          </a:bodyPr>
          <a:lstStyle/>
          <a:p>
            <a:r>
              <a:rPr lang="en-US" sz="3200" b="1" dirty="0" smtClean="0">
                <a:solidFill>
                  <a:srgbClr val="070797"/>
                </a:solidFill>
              </a:rPr>
              <a:t>Regular Stars</a:t>
            </a:r>
            <a:endParaRPr lang="en-US" sz="3200" b="1" dirty="0">
              <a:solidFill>
                <a:srgbClr val="070797"/>
              </a:solidFill>
            </a:endParaRPr>
          </a:p>
        </p:txBody>
      </p:sp>
      <p:sp>
        <p:nvSpPr>
          <p:cNvPr id="8" name="TextBox 7"/>
          <p:cNvSpPr txBox="1"/>
          <p:nvPr/>
        </p:nvSpPr>
        <p:spPr>
          <a:xfrm>
            <a:off x="3370521" y="5443870"/>
            <a:ext cx="4805916" cy="954107"/>
          </a:xfrm>
          <a:prstGeom prst="rect">
            <a:avLst/>
          </a:prstGeom>
          <a:noFill/>
        </p:spPr>
        <p:txBody>
          <a:bodyPr wrap="square" rtlCol="0">
            <a:spAutoFit/>
          </a:bodyPr>
          <a:lstStyle/>
          <a:p>
            <a:r>
              <a:rPr lang="en-US" sz="3200" b="1" dirty="0" smtClean="0">
                <a:solidFill>
                  <a:srgbClr val="138716"/>
                </a:solidFill>
              </a:rPr>
              <a:t>Brown Dwarfs</a:t>
            </a:r>
          </a:p>
          <a:p>
            <a:r>
              <a:rPr lang="en-US" sz="2400" b="1" dirty="0" smtClean="0">
                <a:solidFill>
                  <a:srgbClr val="138716"/>
                </a:solidFill>
              </a:rPr>
              <a:t>(more green [W2], less blue [W1])</a:t>
            </a:r>
            <a:endParaRPr lang="en-US" sz="2400" b="1" dirty="0">
              <a:solidFill>
                <a:srgbClr val="138716"/>
              </a:solidFill>
            </a:endParaRPr>
          </a:p>
        </p:txBody>
      </p:sp>
    </p:spTree>
    <p:extLst>
      <p:ext uri="{BB962C8B-B14F-4D97-AF65-F5344CB8AC3E}">
        <p14:creationId xmlns:p14="http://schemas.microsoft.com/office/powerpoint/2010/main" xmlns="" val="393680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1358</TotalTime>
  <Words>1645</Words>
  <Application>Microsoft Office PowerPoint</Application>
  <PresentationFormat>On-screen Show (4:3)</PresentationFormat>
  <Paragraphs>137</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Light Detectives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Detectives</dc:title>
  <dc:creator>Nia Imara</dc:creator>
  <cp:lastModifiedBy>kyle</cp:lastModifiedBy>
  <cp:revision>84</cp:revision>
  <dcterms:created xsi:type="dcterms:W3CDTF">2013-02-07T16:40:17Z</dcterms:created>
  <dcterms:modified xsi:type="dcterms:W3CDTF">2013-06-12T17:23:47Z</dcterms:modified>
</cp:coreProperties>
</file>