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76" r:id="rId21"/>
    <p:sldId id="278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94660" autoAdjust="0"/>
  </p:normalViewPr>
  <p:slideViewPr>
    <p:cSldViewPr>
      <p:cViewPr>
        <p:scale>
          <a:sx n="80" d="100"/>
          <a:sy n="80" d="100"/>
        </p:scale>
        <p:origin x="-1068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10/3/2012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70683" cy="457200"/>
          </a:xfrm>
          <a:prstGeom prst="rect">
            <a:avLst/>
          </a:prstGeom>
          <a:noFill/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609600" y="0"/>
            <a:ext cx="4343400" cy="4572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 and Scale of the Universe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r>
              <a:rPr lang="en-US" baseline="0" dirty="0" smtClean="0"/>
              <a:t> Slide</a:t>
            </a:r>
            <a:endParaRPr lang="en-US" dirty="0"/>
          </a:p>
        </p:txBody>
      </p:sp>
      <p:pic>
        <p:nvPicPr>
          <p:cNvPr id="6" name="Picture 5" descr="Image of distant white galaxies on a purple sky background, with words on top."/>
          <p:cNvPicPr>
            <a:picLocks noChangeAspect="1"/>
          </p:cNvPicPr>
          <p:nvPr/>
        </p:nvPicPr>
        <p:blipFill>
          <a:blip r:embed="rId3" cstate="print"/>
          <a:srcRect l="26995" r="13862"/>
          <a:stretch>
            <a:fillRect/>
          </a:stretch>
        </p:blipFill>
        <p:spPr>
          <a:xfrm rot="16200000">
            <a:off x="2146697" y="-775097"/>
            <a:ext cx="4876800" cy="856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295400" y="1752600"/>
            <a:ext cx="6970178" cy="34163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80000"/>
              </a:prstClr>
            </a:outerShdw>
          </a:effectLst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 w="0">
                  <a:solidFill>
                    <a:schemeClr val="bg2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241300" dir="5400000" sx="104000" sy="104000" algn="t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SIZE and Scale</a:t>
            </a:r>
          </a:p>
          <a:p>
            <a:pPr algn="ctr"/>
            <a:r>
              <a:rPr lang="en-US" sz="7200" b="1" cap="all" dirty="0" smtClean="0">
                <a:ln w="0">
                  <a:solidFill>
                    <a:schemeClr val="bg2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241300" dir="5400000" sx="104000" sy="104000" algn="t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Of The</a:t>
            </a:r>
          </a:p>
          <a:p>
            <a:pPr algn="ctr"/>
            <a:r>
              <a:rPr lang="en-US" sz="7200" b="1" cap="all" dirty="0" smtClean="0">
                <a:ln w="0">
                  <a:solidFill>
                    <a:schemeClr val="bg2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241300" dir="5400000" sx="104000" sy="104000" algn="t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Universe</a:t>
            </a:r>
            <a:endParaRPr lang="en-US" b="1" cap="all" dirty="0">
              <a:ln w="0">
                <a:solidFill>
                  <a:schemeClr val="bg2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241300" dir="5400000" sx="104000" sy="104000" algn="t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7864" y="152400"/>
            <a:ext cx="3076136" cy="1371600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The Solar </a:t>
            </a:r>
            <a:br>
              <a:rPr lang="en-US" sz="28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</a:br>
            <a:r>
              <a:rPr lang="en-US" sz="28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Neighborhood</a:t>
            </a:r>
            <a:endParaRPr lang="en-US" sz="2800" u="sng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1371600"/>
            <a:ext cx="297180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region of the Galaxy within about 20 light-years of the Sun (40 light-years diameter)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 light-year is the </a:t>
            </a:r>
            <a:r>
              <a:rPr lang="en-US" b="1" i="1" dirty="0" smtClean="0">
                <a:solidFill>
                  <a:srgbClr val="002060"/>
                </a:solidFill>
              </a:rPr>
              <a:t>distance</a:t>
            </a:r>
            <a:r>
              <a:rPr lang="en-US" dirty="0" smtClean="0">
                <a:solidFill>
                  <a:srgbClr val="002060"/>
                </a:solidFill>
              </a:rPr>
              <a:t> that light travels in one year (~10 trillion kilometers or 63,000 AU)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neighborhood stars generally move with the Sun in its orbit around the center of the Galaxy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‘Solar Neighborhood’ is a vague term not scientifically defined</a:t>
            </a:r>
          </a:p>
          <a:p>
            <a:pPr>
              <a:spcBef>
                <a:spcPct val="50000"/>
              </a:spcBef>
            </a:pPr>
            <a:r>
              <a:rPr lang="en-US" sz="1200" i="1" dirty="0" smtClean="0">
                <a:solidFill>
                  <a:srgbClr val="002060"/>
                </a:solidFill>
              </a:rPr>
              <a:t>Note: the size of the stars in this image represents their brightness, they would actually all be specks at this distance</a:t>
            </a:r>
            <a:endParaRPr lang="en-US" sz="1200" i="1" dirty="0">
              <a:solidFill>
                <a:srgbClr val="002060"/>
              </a:solidFill>
            </a:endParaRPr>
          </a:p>
        </p:txBody>
      </p:sp>
      <p:pic>
        <p:nvPicPr>
          <p:cNvPr id="7" name="Picture 6" descr="Image of the Solar Neighborhood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85800"/>
            <a:ext cx="5986272" cy="6028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6611779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Image credit: Andrew Colvin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0"/>
            <a:ext cx="6477000" cy="990600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The Milky Way Galaxy</a:t>
            </a:r>
            <a:endParaRPr lang="en-US" sz="4000" u="sng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838200"/>
            <a:ext cx="2895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Milky Way Galaxy is a giant disk of stars 100,000 light-years across and 1,000 light-years thick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Sun is located at the edge of a spiral arm, 30,000 light-years from the center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It takes about 250 million years for the Sun to complete one orbit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There are over 200 billion stars in the Milky Way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11" name="Picture 10" descr="Image of the Milky Way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85800"/>
            <a:ext cx="5638800" cy="5977128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 rot="10800000" flipH="1" flipV="1">
            <a:off x="2971800" y="4495800"/>
            <a:ext cx="152400" cy="152400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6611779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Image credit: R. Hurt (SSC), JPL-Caltech, NASA 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152400"/>
            <a:ext cx="4600136" cy="929640"/>
          </a:xfrm>
        </p:spPr>
        <p:txBody>
          <a:bodyPr>
            <a:noAutofit/>
          </a:bodyPr>
          <a:lstStyle/>
          <a:p>
            <a:r>
              <a:rPr lang="en-US" sz="40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The Local Group</a:t>
            </a:r>
            <a:r>
              <a:rPr lang="en-US" sz="28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/>
            </a:r>
            <a:br>
              <a:rPr lang="en-US" sz="28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</a:br>
            <a:r>
              <a:rPr lang="en-US" sz="2000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(of galaxies)</a:t>
            </a:r>
            <a:endParaRPr lang="en-US" sz="2000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1143000"/>
            <a:ext cx="25908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About 6.5 million light-years in diameter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Contains 3 large spiral galaxies -- Milky Way, Andromeda(M31), and </a:t>
            </a:r>
            <a:r>
              <a:rPr lang="en-US" dirty="0" err="1" smtClean="0">
                <a:solidFill>
                  <a:srgbClr val="002060"/>
                </a:solidFill>
              </a:rPr>
              <a:t>Triangulum</a:t>
            </a:r>
            <a:r>
              <a:rPr lang="en-US" dirty="0" smtClean="0">
                <a:solidFill>
                  <a:srgbClr val="002060"/>
                </a:solidFill>
              </a:rPr>
              <a:t>(M33) -- plus a few dozen dwarf galaxies with elliptical or irregular shapes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Gravitationally bound together—orbiting about a common center of mass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Roughly shaped like a football</a:t>
            </a:r>
          </a:p>
        </p:txBody>
      </p:sp>
      <p:pic>
        <p:nvPicPr>
          <p:cNvPr id="11" name="Picture 10" descr="Image of the Local Group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990600"/>
            <a:ext cx="6324600" cy="56593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6611779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Image Credit: Andrew Colvin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52400"/>
            <a:ext cx="5486400" cy="83820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The Local </a:t>
            </a:r>
            <a:r>
              <a:rPr lang="en-US" sz="3600" u="sng" dirty="0" err="1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Supercluster</a:t>
            </a:r>
            <a:endParaRPr lang="en-US" sz="3600" u="sng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914400"/>
            <a:ext cx="304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Local </a:t>
            </a:r>
            <a:r>
              <a:rPr lang="en-US" dirty="0" err="1" smtClean="0">
                <a:solidFill>
                  <a:srgbClr val="002060"/>
                </a:solidFill>
              </a:rPr>
              <a:t>Supercluster</a:t>
            </a:r>
            <a:r>
              <a:rPr lang="en-US" dirty="0" smtClean="0">
                <a:solidFill>
                  <a:srgbClr val="002060"/>
                </a:solidFill>
              </a:rPr>
              <a:t> is about 130 million light-years across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It’s a huge cluster of thousands upon thousands of galaxies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Largest cluster is the Virgo cluster containing well over a thousand galaxies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Clusters and groups of galaxies are gravitationally bound together, however the clusters and groups spread away from each other as the Universe expands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Roughly pancake shaped</a:t>
            </a:r>
          </a:p>
        </p:txBody>
      </p:sp>
      <p:pic>
        <p:nvPicPr>
          <p:cNvPr id="9" name="Picture 8" descr="Image of the local supercluster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838200"/>
            <a:ext cx="6019800" cy="5638800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1524000" y="3657600"/>
            <a:ext cx="1524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Image credit: Andrew Colvin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600" y="228600"/>
            <a:ext cx="32766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The Universe</a:t>
            </a:r>
            <a:r>
              <a:rPr lang="en-US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/>
            </a:r>
            <a:br>
              <a:rPr lang="en-US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</a:br>
            <a:r>
              <a:rPr lang="en-US" sz="1800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(the observable portion)</a:t>
            </a:r>
            <a:endParaRPr lang="en-US" sz="1800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1295400"/>
            <a:ext cx="3657600" cy="259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Great walls and filaments of galaxy clusters surrounding voids containing no galaxies 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Probably at least 100 billion galaxies in the Universe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Surveys of galaxies reveal a web-like or honeycomb structure to the Universe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57150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Computer simulations also show a similar  structure, often called the “Cosmic Web”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4" name="Picture 13" descr="An image from a simulation of the Universe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" y="762000"/>
            <a:ext cx="5245485" cy="4800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62200" y="5562600"/>
            <a:ext cx="304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accent6">
                    <a:lumMod val="75000"/>
                  </a:schemeClr>
                </a:solidFill>
              </a:rPr>
              <a:t>Image Credit: G.L. Bryan, M. L. Norman, UIUC, NCSA, GC3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10" descr="An image of the universe based on observed data.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3962400"/>
            <a:ext cx="3356831" cy="24782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2600" y="64008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6">
                    <a:lumMod val="75000"/>
                  </a:schemeClr>
                </a:solidFill>
              </a:rPr>
              <a:t>Image Credit: Dr Chris Fluke, Centre for Astrophysics and Supercomputing, Swinburne University of Technology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32766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The Universe</a:t>
            </a:r>
            <a:br>
              <a:rPr lang="en-US" sz="36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</a:br>
            <a:r>
              <a:rPr lang="en-US" sz="1800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(the observable portion)</a:t>
            </a:r>
            <a:endParaRPr lang="en-US" sz="1800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1524000"/>
            <a:ext cx="3276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Observable Universe is currently about           </a:t>
            </a:r>
            <a:r>
              <a:rPr lang="en-US" sz="2000" b="1" u="sng" dirty="0" smtClean="0">
                <a:solidFill>
                  <a:srgbClr val="002060"/>
                </a:solidFill>
              </a:rPr>
              <a:t>91 billion light-years</a:t>
            </a:r>
            <a:r>
              <a:rPr lang="en-US" sz="2000" dirty="0" smtClean="0">
                <a:solidFill>
                  <a:srgbClr val="002060"/>
                </a:solidFill>
              </a:rPr>
              <a:t>     across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There could be (and likely is) much more beyond that, but we cannot see it from this point in </a:t>
            </a:r>
            <a:r>
              <a:rPr lang="en-US" dirty="0" err="1" smtClean="0">
                <a:solidFill>
                  <a:srgbClr val="002060"/>
                </a:solidFill>
              </a:rPr>
              <a:t>spacetime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i="1" dirty="0" smtClean="0">
                <a:solidFill>
                  <a:srgbClr val="002060"/>
                </a:solidFill>
              </a:rPr>
              <a:t>Note: The matter that we can see glowing shortly after the Big Bang (detected by the light it emitted 13.7 billion years ago) is now about 46 billion light-years away due to the ongoing expansion of the fabric of the Universe </a:t>
            </a:r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8" name="Picture 7" descr="An image from a simulation of the Universe at the largest scales, with subdomains inside larger domains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76200"/>
            <a:ext cx="5249203" cy="66149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39000" y="6642556"/>
            <a:ext cx="190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6">
                    <a:lumMod val="75000"/>
                  </a:schemeClr>
                </a:solidFill>
              </a:rPr>
              <a:t>Image Credit: Springer et al (2004)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52400"/>
            <a:ext cx="470681" cy="457199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6705600" cy="29718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dirty="0" smtClean="0">
                <a:solidFill>
                  <a:srgbClr val="669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 How do we know these distances?...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52400"/>
            <a:ext cx="470681" cy="457199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762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There are two basic methods for measuring astronomical distances: the </a:t>
            </a:r>
            <a:r>
              <a:rPr lang="en-US" sz="24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standard rulers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the </a:t>
            </a:r>
            <a:r>
              <a:rPr lang="en-US" sz="24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standard candles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...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752600"/>
            <a:ext cx="6505136" cy="108204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1) The Standard Rulers</a:t>
            </a:r>
            <a:endParaRPr lang="en-US" sz="4000" u="sng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667000"/>
            <a:ext cx="838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Use knowledge of physical and/or geometric properties of an object to </a:t>
            </a:r>
            <a:r>
              <a:rPr lang="en-US" sz="2200" i="1" dirty="0" smtClean="0">
                <a:solidFill>
                  <a:srgbClr val="002060"/>
                </a:solidFill>
              </a:rPr>
              <a:t>relate an angular size with a physical size to determine distance</a:t>
            </a:r>
          </a:p>
          <a:p>
            <a:pPr marL="457200" indent="-457200">
              <a:buFontTx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Examples: Parallax, Moving Clusters, Time Delays, Water MASERs</a:t>
            </a:r>
          </a:p>
          <a:p>
            <a:pPr marL="457200" indent="-457200">
              <a:buFontTx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Considered to be a direct or absolute measurement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7" name="Picture 2" descr="A drawing of Jupiter with its radius marked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876800"/>
            <a:ext cx="1169988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An image of an eye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257800"/>
            <a:ext cx="127952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1447800" y="4876800"/>
            <a:ext cx="6019800" cy="609600"/>
          </a:xfrm>
          <a:prstGeom prst="rtTriangle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0" y="4953000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5181600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257800" y="5181600"/>
            <a:ext cx="315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sym typeface="Symbol" pitchFamily="18" charset="2"/>
              </a:rPr>
              <a:t>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019229" y="5715000"/>
            <a:ext cx="2681679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400" dirty="0"/>
              <a:t>d = R/Tan(</a:t>
            </a:r>
            <a:r>
              <a:rPr lang="en-US" sz="2400" dirty="0">
                <a:sym typeface="Symbol" pitchFamily="18" charset="2"/>
              </a:rPr>
              <a:t></a:t>
            </a:r>
            <a:r>
              <a:rPr lang="en-US" sz="2400" dirty="0"/>
              <a:t>) </a:t>
            </a:r>
            <a:r>
              <a:rPr lang="en-US" sz="2400" dirty="0">
                <a:sym typeface="Symbol" pitchFamily="18" charset="2"/>
              </a:rPr>
              <a:t> R/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52400"/>
            <a:ext cx="470681" cy="457199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600" y="76200"/>
            <a:ext cx="2971800" cy="1219200"/>
          </a:xfrm>
        </p:spPr>
        <p:txBody>
          <a:bodyPr>
            <a:noAutofit/>
          </a:bodyPr>
          <a:lstStyle/>
          <a:p>
            <a:r>
              <a:rPr lang="en-US" sz="40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…Parallax</a:t>
            </a:r>
            <a:r>
              <a:rPr lang="en-US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/>
            </a:r>
            <a:br>
              <a:rPr lang="en-US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</a:br>
            <a:r>
              <a:rPr lang="en-US" sz="1800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(a standard ruler)</a:t>
            </a:r>
            <a:endParaRPr lang="en-US" sz="1800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724400"/>
            <a:ext cx="8382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Requires very precise measurements of stellar positions, and long baselines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Need telescopes with high resolution, and must observe over several years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Hipparchos</a:t>
            </a:r>
            <a:r>
              <a:rPr lang="en-US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satellite measured distances using this method for tens of thousands of stars within 1,500 light-years of the Sun</a:t>
            </a:r>
          </a:p>
        </p:txBody>
      </p:sp>
      <p:pic>
        <p:nvPicPr>
          <p:cNvPr id="9" name="Picture 7" descr="A geometric diagram showing the change in the position of a star relative to background stars as Earth moves to the other side of the Sun.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7086523" cy="354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5400000">
            <a:off x="7476410" y="364879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Image Credit: B. Mendez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33400"/>
            <a:ext cx="7648136" cy="100584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2) The Standard Candles</a:t>
            </a:r>
            <a:endParaRPr lang="en-US" u="sng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447800"/>
            <a:ext cx="8305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Use knowledge of physical and/or empirical properties of an object to 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determine its 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Luminosity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which 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yields distance via the Inverse Square Law of Light</a:t>
            </a:r>
            <a:endParaRPr lang="en-US" sz="24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2690336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736" indent="-173736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Examples: Cepheid Variables, Supernovae, TRGB, Tully-Fisher</a:t>
            </a:r>
          </a:p>
          <a:p>
            <a:pPr marL="173736" indent="-173736"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3736" indent="-173736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Considered to be relative until tied to an absolute calibration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62600" y="5410200"/>
            <a:ext cx="2971800" cy="76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669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 = L/4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669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Symbol" pitchFamily="18" charset="2"/>
              </a:rPr>
              <a:t>d</a:t>
            </a:r>
            <a:r>
              <a:rPr lang="en-US" sz="4400" b="1" baseline="30000" dirty="0">
                <a:ln>
                  <a:solidFill>
                    <a:srgbClr val="002060"/>
                  </a:solidFill>
                </a:ln>
                <a:solidFill>
                  <a:srgbClr val="669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Symbol" pitchFamily="18" charset="2"/>
              </a:rPr>
              <a:t>2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rgbClr val="6699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5" descr="An image of 3 concentric spheres with a bright star in the middle.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4876800" cy="397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81400" y="647700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Image credit: Splung.com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52400"/>
            <a:ext cx="470681" cy="457199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153400" cy="8382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What is your Cosmic Address?</a:t>
            </a:r>
            <a:endParaRPr lang="en-US" sz="3600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pic>
        <p:nvPicPr>
          <p:cNvPr id="1041" name="Picture 17" descr="Image of a mailbox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33400"/>
            <a:ext cx="1752600" cy="1752600"/>
          </a:xfrm>
          <a:prstGeom prst="rect">
            <a:avLst/>
          </a:prstGeom>
          <a:noFill/>
        </p:spPr>
      </p:pic>
      <p:grpSp>
        <p:nvGrpSpPr>
          <p:cNvPr id="50" name="Group 49" descr="# Street&#10;City&#10;State&#10;Country&#10;Continent&#10;Hemisphere&#10;Planet&#10;Orbit&#10;Star?&#10;…?&#10;"/>
          <p:cNvGrpSpPr/>
          <p:nvPr/>
        </p:nvGrpSpPr>
        <p:grpSpPr>
          <a:xfrm>
            <a:off x="685800" y="1752600"/>
            <a:ext cx="8001000" cy="4720651"/>
            <a:chOff x="685800" y="1752600"/>
            <a:chExt cx="8001000" cy="472065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524000" y="5486400"/>
              <a:ext cx="0" cy="1524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24000" y="5715000"/>
              <a:ext cx="0" cy="1524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600200" y="5943600"/>
              <a:ext cx="1524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828800" y="5943600"/>
              <a:ext cx="1524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057400" y="5943600"/>
              <a:ext cx="1524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971800" y="5943600"/>
              <a:ext cx="1524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743200" y="5943600"/>
              <a:ext cx="1524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514600" y="5943600"/>
              <a:ext cx="1524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286000" y="5943600"/>
              <a:ext cx="1524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657600" y="5943600"/>
              <a:ext cx="1524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29000" y="5943600"/>
              <a:ext cx="1524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00400" y="5943600"/>
              <a:ext cx="1524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114800" y="5943600"/>
              <a:ext cx="1524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886200" y="5943600"/>
              <a:ext cx="1524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343400" y="4114800"/>
              <a:ext cx="0" cy="1524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343400" y="4343400"/>
              <a:ext cx="0" cy="1524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343400" y="4572000"/>
              <a:ext cx="0" cy="1524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343400" y="4800600"/>
              <a:ext cx="0" cy="1524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343400" y="5029200"/>
              <a:ext cx="0" cy="1524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343400" y="5257800"/>
              <a:ext cx="0" cy="1524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343400" y="5486400"/>
              <a:ext cx="0" cy="1524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343400" y="5715000"/>
              <a:ext cx="0" cy="1524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343400" y="2743200"/>
              <a:ext cx="0" cy="1524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343400" y="2971800"/>
              <a:ext cx="0" cy="1524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343400" y="3200400"/>
              <a:ext cx="0" cy="1524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343400" y="3429000"/>
              <a:ext cx="0" cy="1524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343400" y="3657600"/>
              <a:ext cx="0" cy="1524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343400" y="3886200"/>
              <a:ext cx="0" cy="1524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343400" y="1828800"/>
              <a:ext cx="0" cy="1524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343400" y="2057400"/>
              <a:ext cx="0" cy="1524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343400" y="2286000"/>
              <a:ext cx="0" cy="1524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343400" y="2514600"/>
              <a:ext cx="0" cy="1524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876800" y="1752600"/>
              <a:ext cx="1524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648200" y="1752600"/>
              <a:ext cx="1524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419600" y="1752600"/>
              <a:ext cx="1524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05400" y="1752600"/>
              <a:ext cx="1524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5334000" y="1981200"/>
              <a:ext cx="0" cy="1524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334000" y="1828800"/>
              <a:ext cx="0" cy="762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685800" y="2133600"/>
              <a:ext cx="4114800" cy="3785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2060"/>
                  </a:solidFill>
                </a:rPr>
                <a:t># Street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2060"/>
                  </a:solidFill>
                </a:rPr>
                <a:t>City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2060"/>
                  </a:solidFill>
                </a:rPr>
                <a:t>State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2060"/>
                  </a:solidFill>
                </a:rPr>
                <a:t>Country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2060"/>
                  </a:solidFill>
                </a:rPr>
                <a:t>Continent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2060"/>
                  </a:solidFill>
                </a:rPr>
                <a:t>Hemisphere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9" name="Text Box 11" descr="&#10;&#10;"/>
            <p:cNvSpPr txBox="1">
              <a:spLocks noChangeArrowheads="1"/>
            </p:cNvSpPr>
            <p:nvPr/>
          </p:nvSpPr>
          <p:spPr bwMode="auto">
            <a:xfrm>
              <a:off x="4953000" y="2133601"/>
              <a:ext cx="3733800" cy="433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002060"/>
                  </a:solidFill>
                </a:rPr>
                <a:t>Planet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002060"/>
                  </a:solidFill>
                </a:rPr>
                <a:t>Orbit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002060"/>
                  </a:solidFill>
                </a:rPr>
                <a:t>Star?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002060"/>
                  </a:solidFill>
                </a:rPr>
                <a:t>…?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002060"/>
                  </a:solidFill>
                </a:rPr>
                <a:t>…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002060"/>
                  </a:solidFill>
                </a:rPr>
                <a:t>…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002060"/>
                  </a:solidFill>
                </a:rPr>
                <a:t>…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002060"/>
                  </a:solidFill>
                </a:rPr>
                <a:t>…</a:t>
              </a:r>
              <a:endPara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7391400" cy="1005840"/>
          </a:xfrm>
        </p:spPr>
        <p:txBody>
          <a:bodyPr>
            <a:noAutofit/>
          </a:bodyPr>
          <a:lstStyle/>
          <a:p>
            <a:r>
              <a:rPr lang="en-US" sz="40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…Cepheid Variable Stars</a:t>
            </a:r>
            <a:br>
              <a:rPr lang="en-US" sz="40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</a:br>
            <a:r>
              <a:rPr lang="en-US" sz="1800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(Standard Candles)</a:t>
            </a:r>
            <a:endParaRPr lang="en-US" sz="1800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371600"/>
            <a:ext cx="396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Cepheid Variables are a type of giant star whose surface pulsates in and out with a regular period. That </a:t>
            </a:r>
            <a:r>
              <a:rPr lang="en-US" sz="2000" b="1" i="1" dirty="0" smtClean="0">
                <a:solidFill>
                  <a:srgbClr val="002060"/>
                </a:solidFill>
                <a:latin typeface="Verdana" pitchFamily="34" charset="0"/>
              </a:rPr>
              <a:t>Period</a:t>
            </a:r>
            <a:r>
              <a:rPr lang="en-US" sz="2000" i="1" dirty="0" smtClean="0">
                <a:solidFill>
                  <a:srgbClr val="002060"/>
                </a:solidFill>
                <a:latin typeface="Verdana" pitchFamily="34" charset="0"/>
              </a:rPr>
              <a:t> of pulsation </a:t>
            </a:r>
            <a:r>
              <a:rPr lang="en-US" sz="2000" b="1" i="1" dirty="0" smtClean="0">
                <a:solidFill>
                  <a:srgbClr val="002060"/>
                </a:solidFill>
                <a:latin typeface="Verdana" pitchFamily="34" charset="0"/>
              </a:rPr>
              <a:t>is related to</a:t>
            </a:r>
            <a:r>
              <a:rPr lang="en-US" sz="2000" i="1" dirty="0" smtClean="0">
                <a:solidFill>
                  <a:srgbClr val="002060"/>
                </a:solidFill>
                <a:latin typeface="Verdana" pitchFamily="34" charset="0"/>
              </a:rPr>
              <a:t> the </a:t>
            </a:r>
            <a:r>
              <a:rPr lang="en-US" sz="2000" b="1" i="1" dirty="0" smtClean="0">
                <a:solidFill>
                  <a:srgbClr val="002060"/>
                </a:solidFill>
                <a:latin typeface="Verdana" pitchFamily="34" charset="0"/>
              </a:rPr>
              <a:t>Luminosity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 of the star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4876800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736" indent="-173736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Large </a:t>
            </a:r>
            <a:r>
              <a:rPr lang="en-US" sz="2000" dirty="0" err="1" smtClean="0">
                <a:solidFill>
                  <a:srgbClr val="002060"/>
                </a:solidFill>
              </a:rPr>
              <a:t>Magellanic</a:t>
            </a:r>
            <a:r>
              <a:rPr lang="en-US" sz="2000" dirty="0" smtClean="0">
                <a:solidFill>
                  <a:srgbClr val="002060"/>
                </a:solidFill>
              </a:rPr>
              <a:t> Cloud contains hundreds of </a:t>
            </a:r>
            <a:r>
              <a:rPr lang="en-US" sz="2000" dirty="0" err="1" smtClean="0">
                <a:solidFill>
                  <a:srgbClr val="002060"/>
                </a:solidFill>
              </a:rPr>
              <a:t>Cepheids</a:t>
            </a:r>
            <a:r>
              <a:rPr lang="en-US" sz="2000" dirty="0" smtClean="0">
                <a:solidFill>
                  <a:srgbClr val="002060"/>
                </a:solidFill>
              </a:rPr>
              <a:t> all at the same distance. Which allows for robust determination of the Period Luminosity Relationship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5" name="Picture 7" descr="A graph of two types of Cepheid Variable light curves, with absolute magnitue on the y axis and time on the x axis.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438340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467600" y="44958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Image credit: NASA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810000"/>
            <a:ext cx="38862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 descr="A graph of Cepheid Variables, with luminosity on the y axis and period on the x axis.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86200"/>
            <a:ext cx="3733800" cy="268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6611779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Image credit: NASA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1" cy="457199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Size and Scale of the Universe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04800"/>
            <a:ext cx="6858000" cy="929640"/>
          </a:xfrm>
        </p:spPr>
        <p:txBody>
          <a:bodyPr>
            <a:noAutofit/>
          </a:bodyPr>
          <a:lstStyle/>
          <a:p>
            <a:r>
              <a:rPr lang="en-US" sz="40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…Supernovae  (Type 1a)</a:t>
            </a:r>
            <a:br>
              <a:rPr lang="en-US" sz="40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</a:br>
            <a:r>
              <a:rPr lang="en-US" sz="1800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(Standard Candles)</a:t>
            </a:r>
            <a:endParaRPr lang="en-US" sz="1800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295400"/>
            <a:ext cx="46482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Supernovae are </a:t>
            </a:r>
            <a:r>
              <a:rPr lang="en-US" sz="2000" b="1" dirty="0" smtClean="0">
                <a:solidFill>
                  <a:srgbClr val="002060"/>
                </a:solidFill>
              </a:rPr>
              <a:t>EXTREMELY BRIGHT</a:t>
            </a:r>
            <a:r>
              <a:rPr lang="en-US" sz="2000" dirty="0" smtClean="0">
                <a:solidFill>
                  <a:srgbClr val="002060"/>
                </a:solidFill>
              </a:rPr>
              <a:t> explosions that can be seen from enormous distances</a:t>
            </a:r>
          </a:p>
          <a:p>
            <a:pPr marL="182880" indent="-18288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Their absolute </a:t>
            </a:r>
            <a:r>
              <a:rPr lang="en-US" sz="2000" b="1" dirty="0" smtClean="0">
                <a:solidFill>
                  <a:srgbClr val="002060"/>
                </a:solidFill>
              </a:rPr>
              <a:t>luminosity is known</a:t>
            </a:r>
            <a:r>
              <a:rPr lang="en-US" sz="2000" dirty="0" smtClean="0">
                <a:solidFill>
                  <a:srgbClr val="002060"/>
                </a:solidFill>
              </a:rPr>
              <a:t> and fades at a consistent rate, </a:t>
            </a:r>
            <a:r>
              <a:rPr lang="en-US" sz="2000" b="1" dirty="0" smtClean="0">
                <a:solidFill>
                  <a:srgbClr val="002060"/>
                </a:solidFill>
              </a:rPr>
              <a:t>so we can determine their distance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0" y="4572000"/>
            <a:ext cx="44196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White dwarfs capturing matter from a nearby star explode in special kind of Supernova called Type 1a</a:t>
            </a:r>
          </a:p>
          <a:p>
            <a:pPr marL="182880" indent="-18288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Type </a:t>
            </a:r>
            <a:r>
              <a:rPr lang="en-US" sz="2000" dirty="0">
                <a:solidFill>
                  <a:srgbClr val="002060"/>
                </a:solidFill>
              </a:rPr>
              <a:t>1a supernovae are found by their spectral </a:t>
            </a:r>
            <a:r>
              <a:rPr lang="en-US" sz="2000" dirty="0" smtClean="0">
                <a:solidFill>
                  <a:srgbClr val="002060"/>
                </a:solidFill>
              </a:rPr>
              <a:t>signature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5" name="Content Placeholder 3" descr="Artist conception of a supernova.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33" y="1447800"/>
            <a:ext cx="3810522" cy="28956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400800" y="4343400"/>
            <a:ext cx="2514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Image credit: David Hardy, PPARC</a:t>
            </a:r>
          </a:p>
        </p:txBody>
      </p:sp>
      <p:pic>
        <p:nvPicPr>
          <p:cNvPr id="7" name="Picture 4" descr="Two identical images of a distant galaxy, one of which has a bright start that the other does not.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388730"/>
            <a:ext cx="4114800" cy="31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" y="6477000"/>
            <a:ext cx="3124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Image credit: European Southern Observatory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152400"/>
            <a:ext cx="4803648" cy="762000"/>
          </a:xfrm>
        </p:spPr>
        <p:txBody>
          <a:bodyPr>
            <a:noAutofit/>
          </a:bodyPr>
          <a:lstStyle/>
          <a:p>
            <a:r>
              <a:rPr lang="en-US" sz="40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The Cosmic Ladder</a:t>
            </a:r>
            <a:endParaRPr lang="en-US" sz="4000" u="sng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pic>
        <p:nvPicPr>
          <p:cNvPr id="8" name="Picture 7" descr="Image of the Cosmic Ladder diagram showing what distance measuring techniques are used for various distances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43000"/>
            <a:ext cx="8849989" cy="518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295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To measure cosmological distances a ladder of methods is used to reach further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out into the Universe. 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3340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Each “rung” in the ladder depends 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on the calibration of the methods “below” it.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248400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Image credit: Addison Wesley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sp>
        <p:nvSpPr>
          <p:cNvPr id="6" name="Title 5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 for inputting guesses</a:t>
            </a:r>
            <a:endParaRPr lang="en-US" dirty="0"/>
          </a:p>
        </p:txBody>
      </p:sp>
      <p:graphicFrame>
        <p:nvGraphicFramePr>
          <p:cNvPr id="5" name="Group 206" descr="Table with Realms of the universe listed as rows and group numbers listed as columns."/>
          <p:cNvGraphicFramePr>
            <a:graphicFrameLocks noGrp="1"/>
          </p:cNvGraphicFramePr>
          <p:nvPr/>
        </p:nvGraphicFramePr>
        <p:xfrm>
          <a:off x="152400" y="685800"/>
          <a:ext cx="8839200" cy="5943600"/>
        </p:xfrm>
        <a:graphic>
          <a:graphicData uri="http://schemas.openxmlformats.org/drawingml/2006/table">
            <a:tbl>
              <a:tblPr/>
              <a:tblGrid>
                <a:gridCol w="1905000"/>
                <a:gridCol w="1155700"/>
                <a:gridCol w="1155700"/>
                <a:gridCol w="1155700"/>
                <a:gridCol w="1155700"/>
                <a:gridCol w="1155700"/>
                <a:gridCol w="1155700"/>
              </a:tblGrid>
              <a:tr h="5943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Realm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Guesses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Group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Group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Group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Group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Group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Group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Earth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Salt grain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Salt grain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Salt grain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Salt grain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Salt grain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Salt grain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Solar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Solar Neighborhood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Galaxy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Local Group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(of galaxies)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Local </a:t>
                      </a: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Supercluster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(of galaxies)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Universe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52401"/>
            <a:ext cx="470681" cy="457199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sp>
        <p:nvSpPr>
          <p:cNvPr id="6" name="Title 5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 of Answers</a:t>
            </a:r>
            <a:endParaRPr lang="en-US" dirty="0"/>
          </a:p>
        </p:txBody>
      </p:sp>
      <p:graphicFrame>
        <p:nvGraphicFramePr>
          <p:cNvPr id="5" name="Group 160" descr="Table with Realms of Universe listed as rows and various size scales in the columns."/>
          <p:cNvGraphicFramePr>
            <a:graphicFrameLocks noGrp="1"/>
          </p:cNvGraphicFramePr>
          <p:nvPr/>
        </p:nvGraphicFramePr>
        <p:xfrm>
          <a:off x="152400" y="762000"/>
          <a:ext cx="8839200" cy="5791201"/>
        </p:xfrm>
        <a:graphic>
          <a:graphicData uri="http://schemas.openxmlformats.org/drawingml/2006/table">
            <a:tbl>
              <a:tblPr/>
              <a:tblGrid>
                <a:gridCol w="1601350"/>
                <a:gridCol w="1753860"/>
                <a:gridCol w="1830115"/>
                <a:gridCol w="1830115"/>
                <a:gridCol w="1823760"/>
              </a:tblGrid>
              <a:tr h="588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Realm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Actual Size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(diameter in km)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Actual Size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(in light-years)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Multiple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“X” larger than Earth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Scale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90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Earth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12,700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(1.27E+4)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1.4 billionths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(1.4E-9)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salt grain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(0.1 mm)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88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1.39 million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(1.39E+6)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1.5 ten-millionths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(1.5E-7)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109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(1.09E+2)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gum ball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(1.09 cm)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88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Solar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30 billion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(3.0E+10)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0.0032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(3.2E-3)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2.34 million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(2.34E+6)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football stadium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(234 meters)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90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Solar Neighborhood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378 trillion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(3.78E+14)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40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(4.0E+1)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30 billion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(3.0E+10)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~ size of Moon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(3,480 km)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88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Galaxy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946 quadrillion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(9.46E+17)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100,000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(1.0E+5)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75 trillion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(7.5E+13)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5.4 Suns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(7.5 million km)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729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Local Group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(of galaxies)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62 quintillion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(6.15E+19)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6.5 million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(6.5E+6)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4.8 quadrillion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(4.8E+15)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orbit of Mars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-diameter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(~3 AU)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729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Local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Supercluster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1.2 sextillion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(1.2E+21)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130 million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(1.3E+8)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97 quadrillion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(9.7E+16)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orbit of Neptune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-diameter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(~60 AU)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795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Universe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860.9 sextillion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(8.6E+23)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91 billion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(9.1E+10)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68 quintillion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(6.8E+19)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Oort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 Cloud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-radius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(48,000 AU or 0.76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ly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181536" cy="92964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Realms of the Universe</a:t>
            </a:r>
            <a:r>
              <a:rPr lang="en-US" sz="4000" dirty="0" smtClean="0">
                <a:solidFill>
                  <a:srgbClr val="669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4000" dirty="0" smtClean="0">
                <a:solidFill>
                  <a:srgbClr val="669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Image of the Universe with smaller domains in sub-boxes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066800"/>
            <a:ext cx="8626264" cy="541020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6400800"/>
            <a:ext cx="7162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Image courtesy of </a:t>
            </a:r>
            <a:r>
              <a:rPr lang="en-US" sz="1000" i="1" dirty="0">
                <a:solidFill>
                  <a:schemeClr val="accent6">
                    <a:lumMod val="75000"/>
                  </a:schemeClr>
                </a:solidFill>
              </a:rPr>
              <a:t>The Cosmic Perspective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 by Bennett, Donahue, Schneider, &amp;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</a:rPr>
              <a:t>Voit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; Addison Wesley, 2002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Size and Scale of the Universe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7400" y="304800"/>
            <a:ext cx="2895600" cy="99060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EARTH</a:t>
            </a:r>
            <a:endParaRPr lang="en-US" u="sng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943600" y="1371600"/>
            <a:ext cx="2743200" cy="466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2060"/>
                </a:solidFill>
              </a:rPr>
              <a:t>Planet where we all live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2060"/>
                </a:solidFill>
              </a:rPr>
              <a:t>Comprised primarily of rock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2060"/>
                </a:solidFill>
              </a:rPr>
              <a:t>Spherical in shape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2060"/>
                </a:solidFill>
              </a:rPr>
              <a:t>12,700 km in diameter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2060"/>
                </a:solidFill>
              </a:rPr>
              <a:t>It would take 17 days to circumnavigate the globe driving a car at 100 </a:t>
            </a:r>
            <a:r>
              <a:rPr lang="en-US" dirty="0" smtClean="0">
                <a:solidFill>
                  <a:srgbClr val="002060"/>
                </a:solidFill>
              </a:rPr>
              <a:t>km/hr (62 mph)</a:t>
            </a:r>
            <a:endParaRPr lang="en-US" dirty="0">
              <a:solidFill>
                <a:srgbClr val="002060"/>
              </a:solidFill>
            </a:endParaRP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2060"/>
                </a:solidFill>
              </a:rPr>
              <a:t>At the speed of light, it would take 0.13 seconds to go all the way around </a:t>
            </a:r>
            <a:r>
              <a:rPr lang="en-US" dirty="0" smtClean="0">
                <a:solidFill>
                  <a:srgbClr val="002060"/>
                </a:solidFill>
              </a:rPr>
              <a:t>Earth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 descr="Image of the Earth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85800"/>
            <a:ext cx="5425440" cy="5923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553200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6">
                    <a:lumMod val="75000"/>
                  </a:schemeClr>
                </a:solidFill>
              </a:rPr>
              <a:t>Image Credit: NASA/JPL/GSFC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4600" y="304800"/>
            <a:ext cx="2237936" cy="1082040"/>
          </a:xfrm>
        </p:spPr>
        <p:txBody>
          <a:bodyPr/>
          <a:lstStyle/>
          <a:p>
            <a:pPr algn="ctr"/>
            <a:r>
              <a:rPr lang="en-US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sun</a:t>
            </a:r>
            <a:endParaRPr lang="en-US" u="sng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324600" y="1447800"/>
            <a:ext cx="2590800" cy="480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s</a:t>
            </a:r>
            <a:r>
              <a:rPr lang="en-US" sz="1800" dirty="0" smtClean="0">
                <a:solidFill>
                  <a:srgbClr val="002060"/>
                </a:solidFill>
              </a:rPr>
              <a:t>tar </a:t>
            </a:r>
            <a:r>
              <a:rPr lang="en-US" sz="1800" dirty="0">
                <a:solidFill>
                  <a:srgbClr val="002060"/>
                </a:solidFill>
              </a:rPr>
              <a:t>that Earth orbits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Composed primarily of hydrogen and helium gas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Uses nuclear fusion in its core to generate heat and light to allow itself to resist the crushing weight of its own mass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Spherical in shape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1.39 Million km in diameter</a:t>
            </a:r>
          </a:p>
        </p:txBody>
      </p:sp>
      <p:pic>
        <p:nvPicPr>
          <p:cNvPr id="8" name="Picture 7" descr="Image of the Sun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85800"/>
            <a:ext cx="6143334" cy="594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6117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Image Credit: SOHO/NASA/ESA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Size and Scale of the Universe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0"/>
            <a:ext cx="3708712" cy="108204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Sun &amp; Earth</a:t>
            </a:r>
            <a:endParaRPr lang="en-US" u="sng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72200" y="1066800"/>
            <a:ext cx="2743200" cy="521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The Sun’s diameter is 109 times greater than that of Earth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Over 1 million Earths would fit inside the Sun’s volume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sz="1800" dirty="0" smtClean="0">
                <a:solidFill>
                  <a:srgbClr val="002060"/>
                </a:solidFill>
              </a:rPr>
              <a:t>average </a:t>
            </a:r>
            <a:r>
              <a:rPr lang="en-US" sz="1800" dirty="0">
                <a:solidFill>
                  <a:srgbClr val="002060"/>
                </a:solidFill>
              </a:rPr>
              <a:t>distance </a:t>
            </a:r>
            <a:r>
              <a:rPr lang="en-US" dirty="0" smtClean="0">
                <a:solidFill>
                  <a:srgbClr val="002060"/>
                </a:solidFill>
              </a:rPr>
              <a:t>between the Earth and the Sun </a:t>
            </a:r>
            <a:r>
              <a:rPr lang="en-US" sz="1800" dirty="0" smtClean="0">
                <a:solidFill>
                  <a:srgbClr val="002060"/>
                </a:solidFill>
              </a:rPr>
              <a:t>is </a:t>
            </a:r>
            <a:r>
              <a:rPr lang="en-US" sz="1800" dirty="0">
                <a:solidFill>
                  <a:srgbClr val="002060"/>
                </a:solidFill>
              </a:rPr>
              <a:t>called an Astronomical Unit (AU</a:t>
            </a:r>
            <a:r>
              <a:rPr lang="en-US" sz="1800" dirty="0" smtClean="0">
                <a:solidFill>
                  <a:srgbClr val="002060"/>
                </a:solidFill>
              </a:rPr>
              <a:t>) - it is about</a:t>
            </a:r>
            <a:r>
              <a:rPr lang="en-US" dirty="0" smtClean="0">
                <a:solidFill>
                  <a:srgbClr val="002060"/>
                </a:solidFill>
              </a:rPr>
              <a:t>150 million kilometers</a:t>
            </a:r>
            <a:endParaRPr lang="en-US" sz="1800" dirty="0">
              <a:solidFill>
                <a:srgbClr val="002060"/>
              </a:solidFill>
            </a:endParaRP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It would take 11,780 Earths lined up side to side to bridge </a:t>
            </a:r>
            <a:r>
              <a:rPr lang="en-US" sz="1800" dirty="0" smtClean="0">
                <a:solidFill>
                  <a:srgbClr val="002060"/>
                </a:solidFill>
              </a:rPr>
              <a:t>the gap between </a:t>
            </a:r>
            <a:r>
              <a:rPr lang="en-US" sz="1800" dirty="0">
                <a:solidFill>
                  <a:srgbClr val="002060"/>
                </a:solidFill>
              </a:rPr>
              <a:t>Earth and </a:t>
            </a:r>
            <a:r>
              <a:rPr lang="en-US" sz="1800" dirty="0" smtClean="0">
                <a:solidFill>
                  <a:srgbClr val="002060"/>
                </a:solidFill>
              </a:rPr>
              <a:t>Sun (or 107 Suns)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5" name="Picture 5" descr="Close up image of the edge of the Sun with a small Earth included for size comparison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73003"/>
            <a:ext cx="5943600" cy="568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64770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Image Credit: SOHO/NASA/ESA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Size and Scale of the Universe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0"/>
            <a:ext cx="4394512" cy="76200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The Solar system</a:t>
            </a:r>
            <a:endParaRPr lang="en-US" sz="3600" u="sng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800600" y="2057400"/>
            <a:ext cx="4114800" cy="163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marL="171450" indent="-1714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8 planets, </a:t>
            </a:r>
            <a:r>
              <a:rPr lang="en-US" dirty="0" smtClean="0">
                <a:solidFill>
                  <a:srgbClr val="002060"/>
                </a:solidFill>
              </a:rPr>
              <a:t>several dwarf planets, thousands of </a:t>
            </a:r>
            <a:r>
              <a:rPr lang="en-US" dirty="0">
                <a:solidFill>
                  <a:srgbClr val="002060"/>
                </a:solidFill>
              </a:rPr>
              <a:t>asteroids, </a:t>
            </a:r>
            <a:r>
              <a:rPr lang="en-US" dirty="0" smtClean="0">
                <a:solidFill>
                  <a:srgbClr val="002060"/>
                </a:solidFill>
              </a:rPr>
              <a:t>and trillions </a:t>
            </a:r>
            <a:r>
              <a:rPr lang="en-US" dirty="0">
                <a:solidFill>
                  <a:srgbClr val="002060"/>
                </a:solidFill>
              </a:rPr>
              <a:t>of comets and meteoroids</a:t>
            </a:r>
          </a:p>
          <a:p>
            <a:pPr marL="171450" indent="-1714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Mostly distributed in a </a:t>
            </a:r>
            <a:r>
              <a:rPr lang="en-US" dirty="0" smtClean="0">
                <a:solidFill>
                  <a:srgbClr val="002060"/>
                </a:solidFill>
              </a:rPr>
              <a:t>flat disk</a:t>
            </a:r>
            <a:endParaRPr lang="en-US" dirty="0">
              <a:solidFill>
                <a:srgbClr val="002060"/>
              </a:solidFill>
            </a:endParaRPr>
          </a:p>
          <a:p>
            <a:pPr marL="171450" indent="-1714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Pluto orbits ~40 AU from </a:t>
            </a:r>
            <a:r>
              <a:rPr lang="en-US" dirty="0" smtClean="0">
                <a:solidFill>
                  <a:srgbClr val="002060"/>
                </a:solidFill>
              </a:rPr>
              <a:t>Sun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419600"/>
            <a:ext cx="3962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Sun blows a constant wind of charged gas into interstellar space, called the Solar Wind</a:t>
            </a:r>
          </a:p>
          <a:p>
            <a:pPr marL="171450" indent="-1714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boundary between the Solar Wind and interstellar space (the </a:t>
            </a:r>
            <a:r>
              <a:rPr lang="en-US" b="1" i="1" u="sng" dirty="0" err="1" smtClean="0">
                <a:solidFill>
                  <a:srgbClr val="002060"/>
                </a:solidFill>
              </a:rPr>
              <a:t>Heliosphere</a:t>
            </a:r>
            <a:r>
              <a:rPr lang="en-US" dirty="0" smtClean="0">
                <a:solidFill>
                  <a:srgbClr val="002060"/>
                </a:solidFill>
              </a:rPr>
              <a:t>) is around 100 AU from the Sun (200 AU diameter)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15" descr="Image of the Sun, planets, and Oort Cloud and their relative distance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 rot="16200000">
            <a:off x="-760884" y="2894484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Image credit:  NASA/JPL-Caltech/R. Hurt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10" descr="Image of the Sun and planets and their relatives sizes."/>
          <p:cNvPicPr>
            <a:picLocks noChangeAspect="1"/>
          </p:cNvPicPr>
          <p:nvPr/>
        </p:nvPicPr>
        <p:blipFill>
          <a:blip r:embed="rId4" cstate="print"/>
          <a:srcRect t="5387" b="13805"/>
          <a:stretch>
            <a:fillRect/>
          </a:stretch>
        </p:blipFill>
        <p:spPr>
          <a:xfrm>
            <a:off x="5257800" y="685800"/>
            <a:ext cx="3185159" cy="1447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5400000">
            <a:off x="7886699" y="1333501"/>
            <a:ext cx="1219201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Image credit: NASA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13" descr="Image of the heliosphere.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733800"/>
            <a:ext cx="4038600" cy="30348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5400000">
            <a:off x="8343900" y="5905500"/>
            <a:ext cx="12192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Image credit: NASA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3030</TotalTime>
  <Words>1458</Words>
  <Application>Microsoft Office PowerPoint</Application>
  <PresentationFormat>On-screen Show (4:3)</PresentationFormat>
  <Paragraphs>229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Title Slide</vt:lpstr>
      <vt:lpstr>What is your Cosmic Address?</vt:lpstr>
      <vt:lpstr>Table for inputting guesses</vt:lpstr>
      <vt:lpstr>Table of Answers</vt:lpstr>
      <vt:lpstr>Realms of the Universe </vt:lpstr>
      <vt:lpstr>EARTH</vt:lpstr>
      <vt:lpstr>sun</vt:lpstr>
      <vt:lpstr>Sun &amp; Earth</vt:lpstr>
      <vt:lpstr>The Solar system</vt:lpstr>
      <vt:lpstr>The Solar  Neighborhood</vt:lpstr>
      <vt:lpstr>The Milky Way Galaxy</vt:lpstr>
      <vt:lpstr>The Local Group (of galaxies)</vt:lpstr>
      <vt:lpstr>The Local Supercluster</vt:lpstr>
      <vt:lpstr>The Universe (the observable portion)</vt:lpstr>
      <vt:lpstr>The Universe (the observable portion)</vt:lpstr>
      <vt:lpstr>So How do we know these distances?... </vt:lpstr>
      <vt:lpstr>1) The Standard Rulers</vt:lpstr>
      <vt:lpstr>…Parallax (a standard ruler)</vt:lpstr>
      <vt:lpstr>2) The Standard Candles</vt:lpstr>
      <vt:lpstr>…Cepheid Variable Stars (Standard Candles)</vt:lpstr>
      <vt:lpstr>…Supernovae  (Type 1a) (Standard Candles)</vt:lpstr>
      <vt:lpstr>The Cosmic Ladder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Size and Scale of the Universe</dc:title>
  <dc:subject>Powerpoint that accompanies the Size and Scale of the Universe classroom activity</dc:subject>
  <dc:creator>Kyle Fricke</dc:creator>
  <dc:description>This powerpoint presentation accompanies the Size and Scale of the Universe classroom activity found at http://wise.ssl.berkeley.edu/education_class.html</dc:description>
  <cp:lastModifiedBy>kyle</cp:lastModifiedBy>
  <cp:revision>235</cp:revision>
  <dcterms:created xsi:type="dcterms:W3CDTF">2011-09-02T17:20:22Z</dcterms:created>
  <dcterms:modified xsi:type="dcterms:W3CDTF">2012-10-03T18:36:15Z</dcterms:modified>
</cp:coreProperties>
</file>